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1733930" rtl="0" fontAlgn="auto" latinLnBrk="0" hangingPunct="0">
      <a:lnSpc>
        <a:spcPct val="90000"/>
      </a:lnSpc>
      <a:spcBef>
        <a:spcPts val="3200"/>
      </a:spcBef>
      <a:spcAft>
        <a:spcPts val="0"/>
      </a:spcAft>
      <a:buClrTx/>
      <a:buSzTx/>
      <a:buFontTx/>
      <a:buNone/>
      <a:tabLst/>
      <a:defRPr b="0" baseline="0" cap="none" i="0" spc="0" strike="noStrike" sz="3400" u="none" kumimoji="0" normalizeH="0">
        <a:ln>
          <a:noFill/>
        </a:ln>
        <a:solidFill>
          <a:srgbClr val="000000"/>
        </a:solidFill>
        <a:effectLst/>
        <a:uFillTx/>
        <a:latin typeface="+mn-lt"/>
        <a:ea typeface="+mn-ea"/>
        <a:cs typeface="+mn-cs"/>
        <a:sym typeface="Helvetica Neue"/>
      </a:defRPr>
    </a:lvl1pPr>
    <a:lvl2pPr marL="0" marR="0" indent="0" algn="l" defTabSz="1733930" rtl="0" fontAlgn="auto" latinLnBrk="0" hangingPunct="0">
      <a:lnSpc>
        <a:spcPct val="90000"/>
      </a:lnSpc>
      <a:spcBef>
        <a:spcPts val="3200"/>
      </a:spcBef>
      <a:spcAft>
        <a:spcPts val="0"/>
      </a:spcAft>
      <a:buClrTx/>
      <a:buSzTx/>
      <a:buFontTx/>
      <a:buNone/>
      <a:tabLst/>
      <a:defRPr b="0" baseline="0" cap="none" i="0" spc="0" strike="noStrike" sz="3400" u="none" kumimoji="0" normalizeH="0">
        <a:ln>
          <a:noFill/>
        </a:ln>
        <a:solidFill>
          <a:srgbClr val="000000"/>
        </a:solidFill>
        <a:effectLst/>
        <a:uFillTx/>
        <a:latin typeface="+mn-lt"/>
        <a:ea typeface="+mn-ea"/>
        <a:cs typeface="+mn-cs"/>
        <a:sym typeface="Helvetica Neue"/>
      </a:defRPr>
    </a:lvl2pPr>
    <a:lvl3pPr marL="0" marR="0" indent="0" algn="l" defTabSz="1733930" rtl="0" fontAlgn="auto" latinLnBrk="0" hangingPunct="0">
      <a:lnSpc>
        <a:spcPct val="90000"/>
      </a:lnSpc>
      <a:spcBef>
        <a:spcPts val="3200"/>
      </a:spcBef>
      <a:spcAft>
        <a:spcPts val="0"/>
      </a:spcAft>
      <a:buClrTx/>
      <a:buSzTx/>
      <a:buFontTx/>
      <a:buNone/>
      <a:tabLst/>
      <a:defRPr b="0" baseline="0" cap="none" i="0" spc="0" strike="noStrike" sz="3400" u="none" kumimoji="0" normalizeH="0">
        <a:ln>
          <a:noFill/>
        </a:ln>
        <a:solidFill>
          <a:srgbClr val="000000"/>
        </a:solidFill>
        <a:effectLst/>
        <a:uFillTx/>
        <a:latin typeface="+mn-lt"/>
        <a:ea typeface="+mn-ea"/>
        <a:cs typeface="+mn-cs"/>
        <a:sym typeface="Helvetica Neue"/>
      </a:defRPr>
    </a:lvl3pPr>
    <a:lvl4pPr marL="0" marR="0" indent="0" algn="l" defTabSz="1733930" rtl="0" fontAlgn="auto" latinLnBrk="0" hangingPunct="0">
      <a:lnSpc>
        <a:spcPct val="90000"/>
      </a:lnSpc>
      <a:spcBef>
        <a:spcPts val="3200"/>
      </a:spcBef>
      <a:spcAft>
        <a:spcPts val="0"/>
      </a:spcAft>
      <a:buClrTx/>
      <a:buSzTx/>
      <a:buFontTx/>
      <a:buNone/>
      <a:tabLst/>
      <a:defRPr b="0" baseline="0" cap="none" i="0" spc="0" strike="noStrike" sz="3400" u="none" kumimoji="0" normalizeH="0">
        <a:ln>
          <a:noFill/>
        </a:ln>
        <a:solidFill>
          <a:srgbClr val="000000"/>
        </a:solidFill>
        <a:effectLst/>
        <a:uFillTx/>
        <a:latin typeface="+mn-lt"/>
        <a:ea typeface="+mn-ea"/>
        <a:cs typeface="+mn-cs"/>
        <a:sym typeface="Helvetica Neue"/>
      </a:defRPr>
    </a:lvl4pPr>
    <a:lvl5pPr marL="0" marR="0" indent="0" algn="l" defTabSz="1733930" rtl="0" fontAlgn="auto" latinLnBrk="0" hangingPunct="0">
      <a:lnSpc>
        <a:spcPct val="90000"/>
      </a:lnSpc>
      <a:spcBef>
        <a:spcPts val="3200"/>
      </a:spcBef>
      <a:spcAft>
        <a:spcPts val="0"/>
      </a:spcAft>
      <a:buClrTx/>
      <a:buSzTx/>
      <a:buFontTx/>
      <a:buNone/>
      <a:tabLst/>
      <a:defRPr b="0" baseline="0" cap="none" i="0" spc="0" strike="noStrike" sz="3400" u="none" kumimoji="0" normalizeH="0">
        <a:ln>
          <a:noFill/>
        </a:ln>
        <a:solidFill>
          <a:srgbClr val="000000"/>
        </a:solidFill>
        <a:effectLst/>
        <a:uFillTx/>
        <a:latin typeface="+mn-lt"/>
        <a:ea typeface="+mn-ea"/>
        <a:cs typeface="+mn-cs"/>
        <a:sym typeface="Helvetica Neue"/>
      </a:defRPr>
    </a:lvl5pPr>
    <a:lvl6pPr marL="0" marR="0" indent="0" algn="l" defTabSz="1733930" rtl="0" fontAlgn="auto" latinLnBrk="0" hangingPunct="0">
      <a:lnSpc>
        <a:spcPct val="90000"/>
      </a:lnSpc>
      <a:spcBef>
        <a:spcPts val="3200"/>
      </a:spcBef>
      <a:spcAft>
        <a:spcPts val="0"/>
      </a:spcAft>
      <a:buClrTx/>
      <a:buSzTx/>
      <a:buFontTx/>
      <a:buNone/>
      <a:tabLst/>
      <a:defRPr b="0" baseline="0" cap="none" i="0" spc="0" strike="noStrike" sz="3400" u="none" kumimoji="0" normalizeH="0">
        <a:ln>
          <a:noFill/>
        </a:ln>
        <a:solidFill>
          <a:srgbClr val="000000"/>
        </a:solidFill>
        <a:effectLst/>
        <a:uFillTx/>
        <a:latin typeface="+mn-lt"/>
        <a:ea typeface="+mn-ea"/>
        <a:cs typeface="+mn-cs"/>
        <a:sym typeface="Helvetica Neue"/>
      </a:defRPr>
    </a:lvl6pPr>
    <a:lvl7pPr marL="0" marR="0" indent="0" algn="l" defTabSz="1733930" rtl="0" fontAlgn="auto" latinLnBrk="0" hangingPunct="0">
      <a:lnSpc>
        <a:spcPct val="90000"/>
      </a:lnSpc>
      <a:spcBef>
        <a:spcPts val="3200"/>
      </a:spcBef>
      <a:spcAft>
        <a:spcPts val="0"/>
      </a:spcAft>
      <a:buClrTx/>
      <a:buSzTx/>
      <a:buFontTx/>
      <a:buNone/>
      <a:tabLst/>
      <a:defRPr b="0" baseline="0" cap="none" i="0" spc="0" strike="noStrike" sz="3400" u="none" kumimoji="0" normalizeH="0">
        <a:ln>
          <a:noFill/>
        </a:ln>
        <a:solidFill>
          <a:srgbClr val="000000"/>
        </a:solidFill>
        <a:effectLst/>
        <a:uFillTx/>
        <a:latin typeface="+mn-lt"/>
        <a:ea typeface="+mn-ea"/>
        <a:cs typeface="+mn-cs"/>
        <a:sym typeface="Helvetica Neue"/>
      </a:defRPr>
    </a:lvl7pPr>
    <a:lvl8pPr marL="0" marR="0" indent="0" algn="l" defTabSz="1733930" rtl="0" fontAlgn="auto" latinLnBrk="0" hangingPunct="0">
      <a:lnSpc>
        <a:spcPct val="90000"/>
      </a:lnSpc>
      <a:spcBef>
        <a:spcPts val="3200"/>
      </a:spcBef>
      <a:spcAft>
        <a:spcPts val="0"/>
      </a:spcAft>
      <a:buClrTx/>
      <a:buSzTx/>
      <a:buFontTx/>
      <a:buNone/>
      <a:tabLst/>
      <a:defRPr b="0" baseline="0" cap="none" i="0" spc="0" strike="noStrike" sz="3400" u="none" kumimoji="0" normalizeH="0">
        <a:ln>
          <a:noFill/>
        </a:ln>
        <a:solidFill>
          <a:srgbClr val="000000"/>
        </a:solidFill>
        <a:effectLst/>
        <a:uFillTx/>
        <a:latin typeface="+mn-lt"/>
        <a:ea typeface="+mn-ea"/>
        <a:cs typeface="+mn-cs"/>
        <a:sym typeface="Helvetica Neue"/>
      </a:defRPr>
    </a:lvl8pPr>
    <a:lvl9pPr marL="0" marR="0" indent="0" algn="l" defTabSz="1733930" rtl="0" fontAlgn="auto" latinLnBrk="0" hangingPunct="0">
      <a:lnSpc>
        <a:spcPct val="90000"/>
      </a:lnSpc>
      <a:spcBef>
        <a:spcPts val="3200"/>
      </a:spcBef>
      <a:spcAft>
        <a:spcPts val="0"/>
      </a:spcAft>
      <a:buClrTx/>
      <a:buSzTx/>
      <a:buFontTx/>
      <a:buNone/>
      <a:tabLst/>
      <a:defRPr b="0" baseline="0" cap="none" i="0" spc="0" strike="noStrike" sz="3400" u="none" kumimoji="0" normalizeH="0">
        <a:ln>
          <a:noFill/>
        </a:ln>
        <a:solidFill>
          <a:srgbClr val="000000"/>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3175" cap="flat">
              <a:solidFill>
                <a:srgbClr val="000000"/>
              </a:solidFill>
              <a:prstDash val="solid"/>
              <a:miter lim="400000"/>
            </a:ln>
          </a:left>
          <a:right>
            <a:ln w="12700"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firstCol>
    <a:lastRow>
      <a:tcTxStyle b="on"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12700"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lastRow>
    <a:firstRow>
      <a:tcTxStyle b="on"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12700"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3175" cap="flat">
              <a:solidFill>
                <a:srgbClr val="536773"/>
              </a:solidFill>
              <a:prstDash val="solid"/>
              <a:miter lim="400000"/>
            </a:ln>
          </a:left>
          <a:right>
            <a:ln w="3175" cap="flat">
              <a:solidFill>
                <a:srgbClr val="536773"/>
              </a:solidFill>
              <a:prstDash val="solid"/>
              <a:miter lim="400000"/>
            </a:ln>
          </a:right>
          <a:top>
            <a:ln w="3175" cap="flat">
              <a:solidFill>
                <a:srgbClr val="536773"/>
              </a:solidFill>
              <a:prstDash val="solid"/>
              <a:miter lim="400000"/>
            </a:ln>
          </a:top>
          <a:bottom>
            <a:ln w="3175" cap="flat">
              <a:solidFill>
                <a:srgbClr val="536773"/>
              </a:solidFill>
              <a:prstDash val="solid"/>
              <a:miter lim="400000"/>
            </a:ln>
          </a:bottom>
          <a:insideH>
            <a:ln w="3175" cap="flat">
              <a:solidFill>
                <a:srgbClr val="536773"/>
              </a:solidFill>
              <a:prstDash val="solid"/>
              <a:miter lim="400000"/>
            </a:ln>
          </a:insideH>
          <a:insideV>
            <a:ln w="3175"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3175" cap="flat">
              <a:solidFill>
                <a:srgbClr val="000000"/>
              </a:solidFill>
              <a:prstDash val="solid"/>
              <a:miter lim="400000"/>
            </a:ln>
          </a:left>
          <a:right>
            <a:ln w="12700" cap="flat">
              <a:solidFill>
                <a:srgbClr val="000000"/>
              </a:solidFill>
              <a:prstDash val="solid"/>
              <a:miter lim="400000"/>
            </a:ln>
          </a:right>
          <a:top>
            <a:ln w="3175" cap="flat">
              <a:solidFill>
                <a:srgbClr val="536773"/>
              </a:solidFill>
              <a:prstDash val="solid"/>
              <a:miter lim="400000"/>
            </a:ln>
          </a:top>
          <a:bottom>
            <a:ln w="3175" cap="flat">
              <a:solidFill>
                <a:srgbClr val="536773"/>
              </a:solidFill>
              <a:prstDash val="solid"/>
              <a:miter lim="400000"/>
            </a:ln>
          </a:bottom>
          <a:insideH>
            <a:ln w="3175" cap="flat">
              <a:solidFill>
                <a:srgbClr val="536773"/>
              </a:solidFill>
              <a:prstDash val="solid"/>
              <a:miter lim="400000"/>
            </a:ln>
          </a:insideH>
          <a:insideV>
            <a:ln w="3175" cap="flat">
              <a:solidFill>
                <a:srgbClr val="536773"/>
              </a:solidFill>
              <a:prstDash val="solid"/>
              <a:miter lim="400000"/>
            </a:ln>
          </a:insideV>
        </a:tcBdr>
        <a:fill>
          <a:noFill/>
        </a:fill>
      </a:tcStyle>
    </a:firstCol>
    <a:lastRow>
      <a:tcTxStyle b="off" i="off">
        <a:fontRef idx="minor">
          <a:srgbClr val="000000"/>
        </a:fontRef>
        <a:srgbClr val="000000"/>
      </a:tcTxStyle>
      <a:tcStyle>
        <a:tcBdr>
          <a:left>
            <a:ln w="3175" cap="flat">
              <a:solidFill>
                <a:srgbClr val="536773"/>
              </a:solidFill>
              <a:prstDash val="solid"/>
              <a:miter lim="400000"/>
            </a:ln>
          </a:left>
          <a:right>
            <a:ln w="3175" cap="flat">
              <a:solidFill>
                <a:srgbClr val="536773"/>
              </a:solidFill>
              <a:prstDash val="solid"/>
              <a:miter lim="400000"/>
            </a:ln>
          </a:right>
          <a:top>
            <a:ln w="12700" cap="flat">
              <a:solidFill>
                <a:srgbClr val="000000"/>
              </a:solidFill>
              <a:prstDash val="solid"/>
              <a:miter lim="400000"/>
            </a:ln>
          </a:top>
          <a:bottom>
            <a:ln w="3175" cap="flat">
              <a:solidFill>
                <a:srgbClr val="000000"/>
              </a:solidFill>
              <a:prstDash val="solid"/>
              <a:miter lim="400000"/>
            </a:ln>
          </a:bottom>
          <a:insideH>
            <a:ln w="3175" cap="flat">
              <a:solidFill>
                <a:srgbClr val="536773"/>
              </a:solidFill>
              <a:prstDash val="solid"/>
              <a:miter lim="400000"/>
            </a:ln>
          </a:insideH>
          <a:insideV>
            <a:ln w="3175" cap="flat">
              <a:solidFill>
                <a:srgbClr val="536773"/>
              </a:solidFill>
              <a:prstDash val="solid"/>
              <a:miter lim="400000"/>
            </a:ln>
          </a:insideV>
        </a:tcBdr>
        <a:fill>
          <a:noFill/>
        </a:fill>
      </a:tcStyle>
    </a:lastRow>
    <a:firstRow>
      <a:tcTxStyle b="on" i="off">
        <a:fontRef idx="minor">
          <a:srgbClr val="000000"/>
        </a:fontRef>
        <a:srgbClr val="000000"/>
      </a:tcTxStyle>
      <a:tcStyle>
        <a:tcBdr>
          <a:left>
            <a:ln w="3175" cap="flat">
              <a:solidFill>
                <a:srgbClr val="536773"/>
              </a:solidFill>
              <a:prstDash val="solid"/>
              <a:miter lim="400000"/>
            </a:ln>
          </a:left>
          <a:right>
            <a:ln w="3175" cap="flat">
              <a:solidFill>
                <a:srgbClr val="536773"/>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536773"/>
              </a:solidFill>
              <a:prstDash val="solid"/>
              <a:miter lim="400000"/>
            </a:ln>
          </a:insideH>
          <a:insideV>
            <a:ln w="3175"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3175" cap="flat">
              <a:solidFill>
                <a:srgbClr val="838383"/>
              </a:solidFill>
              <a:prstDash val="solid"/>
              <a:miter lim="400000"/>
            </a:ln>
          </a:left>
          <a:right>
            <a:ln w="3175" cap="flat">
              <a:solidFill>
                <a:srgbClr val="838383"/>
              </a:solidFill>
              <a:prstDash val="solid"/>
              <a:miter lim="400000"/>
            </a:ln>
          </a:right>
          <a:top>
            <a:ln w="3175" cap="flat">
              <a:solidFill>
                <a:srgbClr val="838383"/>
              </a:solidFill>
              <a:prstDash val="solid"/>
              <a:miter lim="400000"/>
            </a:ln>
          </a:top>
          <a:bottom>
            <a:ln w="3175" cap="flat">
              <a:solidFill>
                <a:srgbClr val="838383"/>
              </a:solidFill>
              <a:prstDash val="solid"/>
              <a:miter lim="400000"/>
            </a:ln>
          </a:bottom>
          <a:insideH>
            <a:ln w="3175" cap="flat">
              <a:solidFill>
                <a:srgbClr val="838383"/>
              </a:solidFill>
              <a:prstDash val="solid"/>
              <a:miter lim="400000"/>
            </a:ln>
          </a:insideH>
          <a:insideV>
            <a:ln w="3175"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3175" cap="flat">
              <a:solidFill>
                <a:srgbClr val="4D4D4D"/>
              </a:solidFill>
              <a:prstDash val="solid"/>
              <a:miter lim="400000"/>
            </a:ln>
          </a:left>
          <a:right>
            <a:ln w="3175" cap="flat">
              <a:solidFill>
                <a:srgbClr val="808080"/>
              </a:solidFill>
              <a:prstDash val="solid"/>
              <a:miter lim="400000"/>
            </a:ln>
          </a:right>
          <a:top>
            <a:ln w="3175" cap="flat">
              <a:solidFill>
                <a:srgbClr val="808080"/>
              </a:solidFill>
              <a:prstDash val="solid"/>
              <a:miter lim="400000"/>
            </a:ln>
          </a:top>
          <a:bottom>
            <a:ln w="3175" cap="flat">
              <a:solidFill>
                <a:srgbClr val="808080"/>
              </a:solidFill>
              <a:prstDash val="solid"/>
              <a:miter lim="400000"/>
            </a:ln>
          </a:bottom>
          <a:insideH>
            <a:ln w="3175" cap="flat">
              <a:solidFill>
                <a:srgbClr val="808080"/>
              </a:solidFill>
              <a:prstDash val="solid"/>
              <a:miter lim="400000"/>
            </a:ln>
          </a:insideH>
          <a:insideV>
            <a:ln w="3175"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12700" cap="flat">
              <a:solidFill>
                <a:schemeClr val="accent3"/>
              </a:solidFill>
              <a:prstDash val="solid"/>
              <a:miter lim="400000"/>
            </a:ln>
          </a:top>
          <a:bottom>
            <a:ln w="3175" cap="flat">
              <a:solidFill>
                <a:srgbClr val="4D4D4D"/>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3175" cap="flat">
              <a:solidFill>
                <a:srgbClr val="4D4D4D"/>
              </a:solidFill>
              <a:prstDash val="solid"/>
              <a:miter lim="400000"/>
            </a:ln>
          </a:left>
          <a:right>
            <a:ln w="3175" cap="flat">
              <a:solidFill>
                <a:srgbClr val="4D4D4D"/>
              </a:solidFill>
              <a:prstDash val="solid"/>
              <a:miter lim="400000"/>
            </a:ln>
          </a:right>
          <a:top>
            <a:ln w="3175" cap="flat">
              <a:solidFill>
                <a:srgbClr val="4D4D4D"/>
              </a:solidFill>
              <a:prstDash val="solid"/>
              <a:miter lim="400000"/>
            </a:ln>
          </a:top>
          <a:bottom>
            <a:ln w="3175" cap="flat">
              <a:solidFill>
                <a:srgbClr val="4D4D4D"/>
              </a:solidFill>
              <a:prstDash val="solid"/>
              <a:miter lim="400000"/>
            </a:ln>
          </a:bottom>
          <a:insideH>
            <a:ln w="3175" cap="flat">
              <a:solidFill>
                <a:srgbClr val="4D4D4D"/>
              </a:solidFill>
              <a:prstDash val="solid"/>
              <a:miter lim="400000"/>
            </a:ln>
          </a:insideH>
          <a:insideV>
            <a:ln w="3175"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3175" cap="flat">
              <a:solidFill>
                <a:srgbClr val="5B5A5A"/>
              </a:solidFill>
              <a:prstDash val="solid"/>
              <a:miter lim="400000"/>
            </a:ln>
          </a:left>
          <a:right>
            <a:ln w="3175" cap="flat">
              <a:solidFill>
                <a:srgbClr val="5B5A5A"/>
              </a:solidFill>
              <a:prstDash val="solid"/>
              <a:miter lim="400000"/>
            </a:ln>
          </a:right>
          <a:top>
            <a:ln w="3175" cap="flat">
              <a:solidFill>
                <a:srgbClr val="5B5A5A"/>
              </a:solidFill>
              <a:prstDash val="solid"/>
              <a:miter lim="400000"/>
            </a:ln>
          </a:top>
          <a:bottom>
            <a:ln w="3175" cap="flat">
              <a:solidFill>
                <a:srgbClr val="5B5A5A"/>
              </a:solidFill>
              <a:prstDash val="solid"/>
              <a:miter lim="400000"/>
            </a:ln>
          </a:bottom>
          <a:insideH>
            <a:ln w="3175" cap="flat">
              <a:solidFill>
                <a:srgbClr val="5B5A5A"/>
              </a:solidFill>
              <a:prstDash val="solid"/>
              <a:miter lim="400000"/>
            </a:ln>
          </a:insideH>
          <a:insideV>
            <a:ln w="3175"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3175" cap="flat">
              <a:solidFill>
                <a:srgbClr val="5B5A5A"/>
              </a:solidFill>
              <a:prstDash val="solid"/>
              <a:miter lim="400000"/>
            </a:ln>
          </a:left>
          <a:right>
            <a:ln w="3175" cap="flat">
              <a:solidFill>
                <a:srgbClr val="5B5A5A"/>
              </a:solidFill>
              <a:prstDash val="solid"/>
              <a:miter lim="400000"/>
            </a:ln>
          </a:right>
          <a:top>
            <a:ln w="3175" cap="flat">
              <a:solidFill>
                <a:srgbClr val="5B5A5A"/>
              </a:solidFill>
              <a:prstDash val="solid"/>
              <a:miter lim="400000"/>
            </a:ln>
          </a:top>
          <a:bottom>
            <a:ln w="3175" cap="flat">
              <a:solidFill>
                <a:srgbClr val="5B5A5A"/>
              </a:solidFill>
              <a:prstDash val="solid"/>
              <a:miter lim="400000"/>
            </a:ln>
          </a:bottom>
          <a:insideH>
            <a:ln w="3175" cap="flat">
              <a:solidFill>
                <a:srgbClr val="5B5A5A"/>
              </a:solidFill>
              <a:prstDash val="solid"/>
              <a:miter lim="400000"/>
            </a:ln>
          </a:insideH>
          <a:insideV>
            <a:ln w="3175"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3175" cap="flat">
              <a:solidFill>
                <a:srgbClr val="5B5A5A"/>
              </a:solidFill>
              <a:prstDash val="solid"/>
              <a:miter lim="400000"/>
            </a:ln>
          </a:left>
          <a:right>
            <a:ln w="3175" cap="flat">
              <a:solidFill>
                <a:srgbClr val="5B5A5A"/>
              </a:solidFill>
              <a:prstDash val="solid"/>
              <a:miter lim="400000"/>
            </a:ln>
          </a:right>
          <a:top>
            <a:ln w="12700" cap="flat">
              <a:solidFill>
                <a:srgbClr val="F8BA00"/>
              </a:solidFill>
              <a:prstDash val="solid"/>
              <a:miter lim="400000"/>
            </a:ln>
          </a:top>
          <a:bottom>
            <a:ln w="3175" cap="flat">
              <a:solidFill>
                <a:srgbClr val="5B5A5A"/>
              </a:solidFill>
              <a:prstDash val="solid"/>
              <a:miter lim="400000"/>
            </a:ln>
          </a:bottom>
          <a:insideH>
            <a:ln w="3175" cap="flat">
              <a:solidFill>
                <a:srgbClr val="5B5A5A"/>
              </a:solidFill>
              <a:prstDash val="solid"/>
              <a:miter lim="400000"/>
            </a:ln>
          </a:insideH>
          <a:insideV>
            <a:ln w="3175"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3175" cap="flat">
              <a:solidFill>
                <a:srgbClr val="5B5A5A"/>
              </a:solidFill>
              <a:prstDash val="solid"/>
              <a:miter lim="400000"/>
            </a:ln>
          </a:left>
          <a:right>
            <a:ln w="3175" cap="flat">
              <a:solidFill>
                <a:srgbClr val="5B5A5A"/>
              </a:solidFill>
              <a:prstDash val="solid"/>
              <a:miter lim="400000"/>
            </a:ln>
          </a:right>
          <a:top>
            <a:ln w="3175" cap="flat">
              <a:solidFill>
                <a:srgbClr val="5B5A5A"/>
              </a:solidFill>
              <a:prstDash val="solid"/>
              <a:miter lim="400000"/>
            </a:ln>
          </a:top>
          <a:bottom>
            <a:ln w="3175" cap="flat">
              <a:solidFill>
                <a:srgbClr val="5B5A5A"/>
              </a:solidFill>
              <a:prstDash val="solid"/>
              <a:miter lim="400000"/>
            </a:ln>
          </a:bottom>
          <a:insideH>
            <a:ln w="3175" cap="flat">
              <a:solidFill>
                <a:srgbClr val="5B5A5A"/>
              </a:solidFill>
              <a:prstDash val="solid"/>
              <a:miter lim="400000"/>
            </a:ln>
          </a:insideH>
          <a:insideV>
            <a:ln w="3175"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3175" cap="flat">
              <a:solidFill>
                <a:srgbClr val="464646"/>
              </a:solidFill>
              <a:prstDash val="solid"/>
              <a:miter lim="400000"/>
            </a:ln>
          </a:left>
          <a:right>
            <a:ln w="3175" cap="flat">
              <a:solidFill>
                <a:srgbClr val="464646"/>
              </a:solidFill>
              <a:prstDash val="solid"/>
              <a:miter lim="400000"/>
            </a:ln>
          </a:right>
          <a:top>
            <a:ln w="3175" cap="flat">
              <a:solidFill>
                <a:srgbClr val="464646"/>
              </a:solidFill>
              <a:prstDash val="solid"/>
              <a:miter lim="400000"/>
            </a:ln>
          </a:top>
          <a:bottom>
            <a:ln w="3175" cap="flat">
              <a:solidFill>
                <a:srgbClr val="464646"/>
              </a:solidFill>
              <a:prstDash val="solid"/>
              <a:miter lim="400000"/>
            </a:ln>
          </a:bottom>
          <a:insideH>
            <a:ln w="3175" cap="flat">
              <a:solidFill>
                <a:srgbClr val="464646"/>
              </a:solidFill>
              <a:prstDash val="solid"/>
              <a:miter lim="400000"/>
            </a:ln>
          </a:insideH>
          <a:insideV>
            <a:ln w="3175"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3175" cap="flat">
              <a:solidFill>
                <a:srgbClr val="5E5E5E"/>
              </a:solidFill>
              <a:prstDash val="solid"/>
              <a:miter lim="400000"/>
            </a:ln>
          </a:left>
          <a:right>
            <a:ln w="3175" cap="flat">
              <a:solidFill>
                <a:srgbClr val="A6AAA9"/>
              </a:solidFill>
              <a:prstDash val="solid"/>
              <a:miter lim="400000"/>
            </a:ln>
          </a:right>
          <a:top>
            <a:ln w="3175" cap="flat">
              <a:solidFill>
                <a:srgbClr val="C3C3C3"/>
              </a:solidFill>
              <a:prstDash val="solid"/>
              <a:miter lim="400000"/>
            </a:ln>
          </a:top>
          <a:bottom>
            <a:ln w="3175" cap="flat">
              <a:solidFill>
                <a:srgbClr val="C3C3C3"/>
              </a:solidFill>
              <a:prstDash val="solid"/>
              <a:miter lim="400000"/>
            </a:ln>
          </a:bottom>
          <a:insideH>
            <a:ln w="3175" cap="flat">
              <a:solidFill>
                <a:srgbClr val="C3C3C3"/>
              </a:solidFill>
              <a:prstDash val="solid"/>
              <a:miter lim="400000"/>
            </a:ln>
          </a:insideH>
          <a:insideV>
            <a:ln w="3175"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3175" cap="flat">
              <a:solidFill>
                <a:srgbClr val="5E5E5E"/>
              </a:solidFill>
              <a:prstDash val="solid"/>
              <a:miter lim="400000"/>
            </a:ln>
          </a:left>
          <a:right>
            <a:ln w="3175" cap="flat">
              <a:solidFill>
                <a:srgbClr val="5E5E5E"/>
              </a:solidFill>
              <a:prstDash val="solid"/>
              <a:miter lim="400000"/>
            </a:ln>
          </a:right>
          <a:top>
            <a:ln w="12700" cap="flat">
              <a:solidFill>
                <a:srgbClr val="CB297B"/>
              </a:solidFill>
              <a:prstDash val="solid"/>
              <a:miter lim="400000"/>
            </a:ln>
          </a:top>
          <a:bottom>
            <a:ln w="3175" cap="flat">
              <a:solidFill>
                <a:srgbClr val="5E5E5E"/>
              </a:solidFill>
              <a:prstDash val="solid"/>
              <a:miter lim="400000"/>
            </a:ln>
          </a:bottom>
          <a:insideH>
            <a:ln w="3175" cap="flat">
              <a:solidFill>
                <a:srgbClr val="5E5E5E"/>
              </a:solidFill>
              <a:prstDash val="solid"/>
              <a:miter lim="400000"/>
            </a:ln>
          </a:insideH>
          <a:insideV>
            <a:ln w="3175"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3175" cap="flat">
              <a:solidFill>
                <a:srgbClr val="A6AAA9"/>
              </a:solidFill>
              <a:prstDash val="solid"/>
              <a:miter lim="400000"/>
            </a:ln>
          </a:left>
          <a:right>
            <a:ln w="3175" cap="flat">
              <a:solidFill>
                <a:srgbClr val="A6AAA9"/>
              </a:solidFill>
              <a:prstDash val="solid"/>
              <a:miter lim="400000"/>
            </a:ln>
          </a:right>
          <a:top>
            <a:ln w="3175" cap="flat">
              <a:solidFill>
                <a:srgbClr val="5E5E5E"/>
              </a:solidFill>
              <a:prstDash val="solid"/>
              <a:miter lim="400000"/>
            </a:ln>
          </a:top>
          <a:bottom>
            <a:ln w="3175" cap="flat">
              <a:solidFill>
                <a:srgbClr val="A6AAA9"/>
              </a:solidFill>
              <a:prstDash val="solid"/>
              <a:miter lim="400000"/>
            </a:ln>
          </a:bottom>
          <a:insideH>
            <a:ln w="3175" cap="flat">
              <a:solidFill>
                <a:srgbClr val="A6AAA9"/>
              </a:solidFill>
              <a:prstDash val="solid"/>
              <a:miter lim="400000"/>
            </a:ln>
          </a:insideH>
          <a:insideV>
            <a:ln w="3175"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3175" cap="flat">
              <a:solidFill>
                <a:srgbClr val="6C6C6C"/>
              </a:solidFill>
              <a:prstDash val="solid"/>
              <a:miter lim="400000"/>
            </a:ln>
          </a:left>
          <a:right>
            <a:ln w="12700" cap="flat">
              <a:solidFill>
                <a:srgbClr val="000000"/>
              </a:solidFill>
              <a:prstDash val="solid"/>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prstDash val="solid"/>
              <a:miter lim="400000"/>
            </a:ln>
          </a:insideV>
        </a:tcBdr>
        <a:fill>
          <a:noFill/>
        </a:fill>
      </a:tcStyle>
    </a:firstCol>
    <a:lastRow>
      <a:tcTxStyle b="on"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12700" cap="flat">
              <a:solidFill>
                <a:srgbClr val="000000"/>
              </a:solidFill>
              <a:prstDash val="solid"/>
              <a:miter lim="400000"/>
            </a:ln>
          </a:top>
          <a:bottom>
            <a:ln w="3175" cap="flat">
              <a:solidFill>
                <a:srgbClr val="6C6C6C"/>
              </a:solidFill>
              <a:prstDash val="solid"/>
              <a:miter lim="400000"/>
            </a:ln>
          </a:bottom>
          <a:insideH>
            <a:ln w="3175" cap="flat">
              <a:solidFill>
                <a:srgbClr val="000000"/>
              </a:solidFill>
              <a:custDash>
                <a:ds d="200000" sp="200000"/>
              </a:custDash>
              <a:miter lim="400000"/>
            </a:ln>
          </a:insideH>
          <a:insideV>
            <a:ln w="3175" cap="flat">
              <a:solidFill>
                <a:srgbClr val="000000"/>
              </a:solidFill>
              <a:prstDash val="solid"/>
              <a:miter lim="400000"/>
            </a:ln>
          </a:insideV>
        </a:tcBdr>
        <a:fill>
          <a:noFill/>
        </a:fill>
      </a:tcStyle>
    </a:lastRow>
    <a:firstRow>
      <a:tcTxStyle b="on"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6C6C6C"/>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84" name="Shape 184"/>
          <p:cNvSpPr/>
          <p:nvPr>
            <p:ph type="sldImg"/>
          </p:nvPr>
        </p:nvSpPr>
        <p:spPr>
          <a:xfrm>
            <a:off x="1143000" y="685800"/>
            <a:ext cx="4572000" cy="3429000"/>
          </a:xfrm>
          <a:prstGeom prst="rect">
            <a:avLst/>
          </a:prstGeom>
        </p:spPr>
        <p:txBody>
          <a:bodyPr/>
          <a:lstStyle/>
          <a:p>
            <a:pPr/>
          </a:p>
        </p:txBody>
      </p:sp>
      <p:sp>
        <p:nvSpPr>
          <p:cNvPr id="185" name="Shape 18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Shape 213"/>
          <p:cNvSpPr/>
          <p:nvPr>
            <p:ph type="sldImg"/>
          </p:nvPr>
        </p:nvSpPr>
        <p:spPr>
          <a:prstGeom prst="rect">
            <a:avLst/>
          </a:prstGeom>
        </p:spPr>
        <p:txBody>
          <a:bodyPr/>
          <a:lstStyle/>
          <a:p>
            <a:pPr/>
          </a:p>
        </p:txBody>
      </p:sp>
      <p:sp>
        <p:nvSpPr>
          <p:cNvPr id="214" name="Shape 214"/>
          <p:cNvSpPr/>
          <p:nvPr>
            <p:ph type="body" sz="quarter" idx="1"/>
          </p:nvPr>
        </p:nvSpPr>
        <p:spPr>
          <a:prstGeom prst="rect">
            <a:avLst/>
          </a:prstGeom>
        </p:spPr>
        <p:txBody>
          <a:bodyPr/>
          <a:lstStyle>
            <a:lvl1pPr>
              <a:lnSpc>
                <a:spcPct val="100000"/>
              </a:lnSpc>
              <a:defRPr sz="1200">
                <a:latin typeface="Calibri"/>
                <a:ea typeface="Calibri"/>
                <a:cs typeface="Calibri"/>
                <a:sym typeface="Calibri"/>
              </a:defRPr>
            </a:lvl1pPr>
          </a:lstStyle>
          <a:p>
            <a:pPr/>
            <a:r>
              <a:t>The human brain is characterized by a strong relationship between functional specialization and space. This relationship can be observed as a modular representation, where brain tissue self-segregates into structures and sub-structures with shared behavioral functions and/or cytoarchitecture. We often call these Brain Regions. There is also evidence for gradient-like representations, where gradation in function appears to be organized systematically across specific linear axes. Some examples are gradients in evolutionary organization, neuronal cell distributions and gradients of cortical connectivity. These regions and gradients co-exist, and likely interact hierarchically to influence brain functional organization.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1" name="Shape 441"/>
          <p:cNvSpPr/>
          <p:nvPr>
            <p:ph type="sldImg"/>
          </p:nvPr>
        </p:nvSpPr>
        <p:spPr>
          <a:prstGeom prst="rect">
            <a:avLst/>
          </a:prstGeom>
        </p:spPr>
        <p:txBody>
          <a:bodyPr/>
          <a:lstStyle/>
          <a:p>
            <a:pPr/>
          </a:p>
        </p:txBody>
      </p:sp>
      <p:sp>
        <p:nvSpPr>
          <p:cNvPr id="442" name="Shape 442"/>
          <p:cNvSpPr/>
          <p:nvPr>
            <p:ph type="body" sz="quarter" idx="1"/>
          </p:nvPr>
        </p:nvSpPr>
        <p:spPr>
          <a:prstGeom prst="rect">
            <a:avLst/>
          </a:prstGeom>
        </p:spPr>
        <p:txBody>
          <a:bodyPr/>
          <a:lstStyle>
            <a:lvl1pPr>
              <a:lnSpc>
                <a:spcPct val="100000"/>
              </a:lnSpc>
              <a:defRPr sz="1200">
                <a:latin typeface="Calibri"/>
                <a:ea typeface="Calibri"/>
                <a:cs typeface="Calibri"/>
                <a:sym typeface="Calibri"/>
              </a:defRPr>
            </a:lvl1pPr>
          </a:lstStyle>
          <a:p>
            <a:pPr/>
            <a:r>
              <a:t>next we fitted the model to all the data and decompose it into its spatial and genomic components.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3" name="Shape 533"/>
          <p:cNvSpPr/>
          <p:nvPr>
            <p:ph type="sldImg"/>
          </p:nvPr>
        </p:nvSpPr>
        <p:spPr>
          <a:prstGeom prst="rect">
            <a:avLst/>
          </a:prstGeom>
        </p:spPr>
        <p:txBody>
          <a:bodyPr/>
          <a:lstStyle/>
          <a:p>
            <a:pPr/>
          </a:p>
        </p:txBody>
      </p:sp>
      <p:sp>
        <p:nvSpPr>
          <p:cNvPr id="534" name="Shape 534"/>
          <p:cNvSpPr/>
          <p:nvPr>
            <p:ph type="body" sz="quarter" idx="1"/>
          </p:nvPr>
        </p:nvSpPr>
        <p:spPr>
          <a:prstGeom prst="rect">
            <a:avLst/>
          </a:prstGeom>
        </p:spPr>
        <p:txBody>
          <a:bodyPr/>
          <a:lstStyle>
            <a:lvl1pPr>
              <a:lnSpc>
                <a:spcPct val="100000"/>
              </a:lnSpc>
              <a:defRPr sz="1200">
                <a:latin typeface="Calibri"/>
                <a:ea typeface="Calibri"/>
                <a:cs typeface="Calibri"/>
                <a:sym typeface="Calibri"/>
              </a:defRPr>
            </a:lvl1pPr>
          </a:lstStyle>
          <a:p>
            <a:pPr/>
            <a:r>
              <a:t>In summary, we identified patterns of gene expression that occurred systematically along spatial gradients in the brain. The components were reproducible across and within cohorts, and emerged prenatally. While it requires further follow-up work, these gradients may be involved in cortical arealization.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9" name="Shape 549"/>
          <p:cNvSpPr/>
          <p:nvPr>
            <p:ph type="sldImg"/>
          </p:nvPr>
        </p:nvSpPr>
        <p:spPr>
          <a:prstGeom prst="rect">
            <a:avLst/>
          </a:prstGeom>
        </p:spPr>
        <p:txBody>
          <a:bodyPr/>
          <a:lstStyle/>
          <a:p>
            <a:pPr/>
          </a:p>
        </p:txBody>
      </p:sp>
      <p:sp>
        <p:nvSpPr>
          <p:cNvPr id="550" name="Shape 550"/>
          <p:cNvSpPr/>
          <p:nvPr>
            <p:ph type="body" sz="quarter" idx="1"/>
          </p:nvPr>
        </p:nvSpPr>
        <p:spPr>
          <a:prstGeom prst="rect">
            <a:avLst/>
          </a:prstGeom>
        </p:spPr>
        <p:txBody>
          <a:bodyPr/>
          <a:lstStyle>
            <a:lvl1pPr>
              <a:lnSpc>
                <a:spcPct val="100000"/>
              </a:lnSpc>
              <a:defRPr sz="1200">
                <a:latin typeface="Calibri"/>
                <a:ea typeface="Calibri"/>
                <a:cs typeface="Calibri"/>
                <a:sym typeface="Calibri"/>
              </a:defRPr>
            </a:lvl1pPr>
          </a:lstStyle>
          <a:p>
            <a:pPr/>
            <a:r>
              <a:t>With that, I’d like to thank my co-authors, our funding bodies, the Allen Institute and BrainSpan datasets, and you for your attention.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4" name="Shape 584"/>
          <p:cNvSpPr/>
          <p:nvPr>
            <p:ph type="sldImg"/>
          </p:nvPr>
        </p:nvSpPr>
        <p:spPr>
          <a:prstGeom prst="rect">
            <a:avLst/>
          </a:prstGeom>
        </p:spPr>
        <p:txBody>
          <a:bodyPr/>
          <a:lstStyle/>
          <a:p>
            <a:pPr/>
          </a:p>
        </p:txBody>
      </p:sp>
      <p:sp>
        <p:nvSpPr>
          <p:cNvPr id="585" name="Shape 585"/>
          <p:cNvSpPr/>
          <p:nvPr>
            <p:ph type="body" sz="quarter" idx="1"/>
          </p:nvPr>
        </p:nvSpPr>
        <p:spPr>
          <a:prstGeom prst="rect">
            <a:avLst/>
          </a:prstGeom>
        </p:spPr>
        <p:txBody>
          <a:bodyPr/>
          <a:lstStyle>
            <a:lvl1pPr>
              <a:lnSpc>
                <a:spcPct val="100000"/>
              </a:lnSpc>
              <a:defRPr sz="1200">
                <a:latin typeface="Calibri"/>
                <a:ea typeface="Calibri"/>
                <a:cs typeface="Calibri"/>
                <a:sym typeface="Calibri"/>
              </a:defRPr>
            </a:lvl1pPr>
          </a:lstStyle>
          <a:p>
            <a:pPr/>
            <a:r>
              <a:t>We were interested in whether these whole-brain gradients might intersect and interact to promote cortical arealization. We regions that shared concentrations of different gradients. We tried this first for spatial gradients, and if one squints, one might recognize gross anatomical divisions of the cortex. We then repeated this exercise with the genomic gradients. This time, the gradients defined a sensorifugal axis, where primarysensory structures in dark grey were differentiated from sensory support structures in orange, and heteromodal cortex in blue and limbic structures in green.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Shape 221"/>
          <p:cNvSpPr/>
          <p:nvPr>
            <p:ph type="sldImg"/>
          </p:nvPr>
        </p:nvSpPr>
        <p:spPr>
          <a:prstGeom prst="rect">
            <a:avLst/>
          </a:prstGeom>
        </p:spPr>
        <p:txBody>
          <a:bodyPr/>
          <a:lstStyle/>
          <a:p>
            <a:pPr/>
          </a:p>
        </p:txBody>
      </p:sp>
      <p:sp>
        <p:nvSpPr>
          <p:cNvPr id="222" name="Shape 222"/>
          <p:cNvSpPr/>
          <p:nvPr>
            <p:ph type="body" sz="quarter" idx="1"/>
          </p:nvPr>
        </p:nvSpPr>
        <p:spPr>
          <a:prstGeom prst="rect">
            <a:avLst/>
          </a:prstGeom>
        </p:spPr>
        <p:txBody>
          <a:bodyPr/>
          <a:lstStyle>
            <a:lvl1pPr>
              <a:lnSpc>
                <a:spcPct val="100000"/>
              </a:lnSpc>
              <a:defRPr sz="1200">
                <a:latin typeface="Calibri"/>
                <a:ea typeface="Calibri"/>
                <a:cs typeface="Calibri"/>
                <a:sym typeface="Calibri"/>
              </a:defRPr>
            </a:lvl1pPr>
          </a:lstStyle>
          <a:p>
            <a:pPr/>
            <a:r>
              <a:t>The origins of functional regions and gradients like come from gene expression during development. Here are examples from the developing spinal cord (top) and brain at the bottom. In both cases, broad, gradient-like expression of a few genes helps to recruit additional genes expressed in more discontinuous and sharply bordered patterns, creating regions. A number of such genes have been identified in the human brain, but it is generally difficult to study these phenomena in humans for obvious reasons.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Shape 284"/>
          <p:cNvSpPr/>
          <p:nvPr>
            <p:ph type="sldImg"/>
          </p:nvPr>
        </p:nvSpPr>
        <p:spPr>
          <a:prstGeom prst="rect">
            <a:avLst/>
          </a:prstGeom>
        </p:spPr>
        <p:txBody>
          <a:bodyPr/>
          <a:lstStyle/>
          <a:p>
            <a:pPr/>
          </a:p>
        </p:txBody>
      </p:sp>
      <p:sp>
        <p:nvSpPr>
          <p:cNvPr id="285" name="Shape 285"/>
          <p:cNvSpPr/>
          <p:nvPr>
            <p:ph type="body" sz="quarter" idx="1"/>
          </p:nvPr>
        </p:nvSpPr>
        <p:spPr>
          <a:prstGeom prst="rect">
            <a:avLst/>
          </a:prstGeom>
        </p:spPr>
        <p:txBody>
          <a:bodyPr/>
          <a:lstStyle>
            <a:lvl1pPr>
              <a:lnSpc>
                <a:spcPct val="100000"/>
              </a:lnSpc>
              <a:defRPr sz="1200">
                <a:latin typeface="Calibri"/>
                <a:ea typeface="Calibri"/>
                <a:cs typeface="Calibri"/>
                <a:sym typeface="Calibri"/>
              </a:defRPr>
            </a:lvl1pPr>
          </a:lstStyle>
          <a:p>
            <a:pPr/>
            <a:r>
              <a:t>Here, we take these concepts further to try to understand more broadly the relationship between gene expression and the space across the whole brain. Are there major spatial gradients along which gene expression systematically covaries? Our study uses cross-decomposition to try to identify genomic gradients in the adult human brain.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Shape 304"/>
          <p:cNvSpPr/>
          <p:nvPr>
            <p:ph type="sldImg"/>
          </p:nvPr>
        </p:nvSpPr>
        <p:spPr>
          <a:prstGeom prst="rect">
            <a:avLst/>
          </a:prstGeom>
        </p:spPr>
        <p:txBody>
          <a:bodyPr/>
          <a:lstStyle/>
          <a:p>
            <a:pPr/>
          </a:p>
        </p:txBody>
      </p:sp>
      <p:sp>
        <p:nvSpPr>
          <p:cNvPr id="305" name="Shape 305"/>
          <p:cNvSpPr/>
          <p:nvPr>
            <p:ph type="body" sz="quarter" idx="1"/>
          </p:nvPr>
        </p:nvSpPr>
        <p:spPr>
          <a:prstGeom prst="rect">
            <a:avLst/>
          </a:prstGeom>
        </p:spPr>
        <p:txBody>
          <a:bodyPr/>
          <a:lstStyle>
            <a:lvl1pPr>
              <a:lnSpc>
                <a:spcPct val="100000"/>
              </a:lnSpc>
              <a:defRPr sz="1200">
                <a:latin typeface="Calibri"/>
                <a:ea typeface="Calibri"/>
                <a:cs typeface="Calibri"/>
                <a:sym typeface="Calibri"/>
              </a:defRPr>
            </a:lvl1pPr>
          </a:lstStyle>
          <a:p>
            <a:pPr/>
            <a:r>
              <a:t>We start by reducing the dimensions of the genomic data using PCA. We then pass the gene expression data to a cross-decomposition algorithm such as PLS regression, so as to model gene expression as a function of space, measured with the 3 principal axes of 3D Euclidean space. Once fitted and validated, the model components can be decomposed into covarying spatial or genomic gradients, and even applied to external datasets.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Shape 338"/>
          <p:cNvSpPr/>
          <p:nvPr>
            <p:ph type="sldImg"/>
          </p:nvPr>
        </p:nvSpPr>
        <p:spPr>
          <a:prstGeom prst="rect">
            <a:avLst/>
          </a:prstGeom>
        </p:spPr>
        <p:txBody>
          <a:bodyPr/>
          <a:lstStyle/>
          <a:p>
            <a:pPr/>
          </a:p>
        </p:txBody>
      </p:sp>
      <p:sp>
        <p:nvSpPr>
          <p:cNvPr id="339" name="Shape 339"/>
          <p:cNvSpPr/>
          <p:nvPr>
            <p:ph type="body" sz="quarter" idx="1"/>
          </p:nvPr>
        </p:nvSpPr>
        <p:spPr>
          <a:prstGeom prst="rect">
            <a:avLst/>
          </a:prstGeom>
        </p:spPr>
        <p:txBody>
          <a:bodyPr/>
          <a:lstStyle>
            <a:lvl1pPr>
              <a:lnSpc>
                <a:spcPct val="100000"/>
              </a:lnSpc>
              <a:defRPr sz="1200">
                <a:latin typeface="Calibri"/>
                <a:ea typeface="Calibri"/>
                <a:cs typeface="Calibri"/>
                <a:sym typeface="Calibri"/>
              </a:defRPr>
            </a:lvl1pPr>
          </a:lstStyle>
          <a:p>
            <a:pPr/>
            <a:r>
              <a:t>We first use a cross-validation framework where we separate tissue samples into training and test sets. We identify the best models for our question at hand using the training set, and test the model by predicting the spatial coordinates of left out tissue samples in the test set using gene expression information. If we’re satisfied with this step, we can fit the model to the entire data, decompose the spatial and genomic gradients and describe them.</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 name="Shape 353"/>
          <p:cNvSpPr/>
          <p:nvPr>
            <p:ph type="sldImg"/>
          </p:nvPr>
        </p:nvSpPr>
        <p:spPr>
          <a:prstGeom prst="rect">
            <a:avLst/>
          </a:prstGeom>
        </p:spPr>
        <p:txBody>
          <a:bodyPr/>
          <a:lstStyle/>
          <a:p>
            <a:pPr/>
          </a:p>
        </p:txBody>
      </p:sp>
      <p:sp>
        <p:nvSpPr>
          <p:cNvPr id="354" name="Shape 354"/>
          <p:cNvSpPr/>
          <p:nvPr>
            <p:ph type="body" sz="quarter" idx="1"/>
          </p:nvPr>
        </p:nvSpPr>
        <p:spPr>
          <a:prstGeom prst="rect">
            <a:avLst/>
          </a:prstGeom>
        </p:spPr>
        <p:txBody>
          <a:bodyPr/>
          <a:lstStyle>
            <a:lvl1pPr>
              <a:lnSpc>
                <a:spcPct val="100000"/>
              </a:lnSpc>
              <a:defRPr sz="1200">
                <a:latin typeface="Calibri"/>
                <a:ea typeface="Calibri"/>
                <a:cs typeface="Calibri"/>
                <a:sym typeface="Calibri"/>
              </a:defRPr>
            </a:lvl1pPr>
          </a:lstStyle>
          <a:p>
            <a:pPr/>
            <a:r>
              <a:t>We tested three different types of cross-decomposition models using up to three components, using cross-validation. We found the lowest mean error using three components, and PLS Regression. We also saw that all three PLS components explained variance in the spatial data far greater than expected by chance.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3" name="Shape 373"/>
          <p:cNvSpPr/>
          <p:nvPr>
            <p:ph type="sldImg"/>
          </p:nvPr>
        </p:nvSpPr>
        <p:spPr>
          <a:prstGeom prst="rect">
            <a:avLst/>
          </a:prstGeom>
        </p:spPr>
        <p:txBody>
          <a:bodyPr/>
          <a:lstStyle/>
          <a:p>
            <a:pPr/>
          </a:p>
        </p:txBody>
      </p:sp>
      <p:sp>
        <p:nvSpPr>
          <p:cNvPr id="374" name="Shape 374"/>
          <p:cNvSpPr/>
          <p:nvPr>
            <p:ph type="body" sz="quarter" idx="1"/>
          </p:nvPr>
        </p:nvSpPr>
        <p:spPr>
          <a:prstGeom prst="rect">
            <a:avLst/>
          </a:prstGeom>
        </p:spPr>
        <p:txBody>
          <a:bodyPr/>
          <a:lstStyle>
            <a:lvl1pPr>
              <a:lnSpc>
                <a:spcPct val="100000"/>
              </a:lnSpc>
              <a:defRPr sz="1200">
                <a:latin typeface="Calibri"/>
                <a:ea typeface="Calibri"/>
                <a:cs typeface="Calibri"/>
                <a:sym typeface="Calibri"/>
              </a:defRPr>
            </a:lvl1pPr>
          </a:lstStyle>
          <a:p>
            <a:pPr/>
            <a:r>
              <a:t>Visualized here are each of these three PLS latent covariates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Shape 392"/>
          <p:cNvSpPr/>
          <p:nvPr>
            <p:ph type="sldImg"/>
          </p:nvPr>
        </p:nvSpPr>
        <p:spPr>
          <a:prstGeom prst="rect">
            <a:avLst/>
          </a:prstGeom>
        </p:spPr>
        <p:txBody>
          <a:bodyPr/>
          <a:lstStyle/>
          <a:p>
            <a:pPr/>
          </a:p>
        </p:txBody>
      </p:sp>
      <p:sp>
        <p:nvSpPr>
          <p:cNvPr id="393" name="Shape 393"/>
          <p:cNvSpPr/>
          <p:nvPr>
            <p:ph type="body" sz="quarter" idx="1"/>
          </p:nvPr>
        </p:nvSpPr>
        <p:spPr>
          <a:prstGeom prst="rect">
            <a:avLst/>
          </a:prstGeom>
        </p:spPr>
        <p:txBody>
          <a:bodyPr/>
          <a:lstStyle>
            <a:lvl1pPr>
              <a:lnSpc>
                <a:spcPct val="100000"/>
              </a:lnSpc>
              <a:defRPr sz="1200">
                <a:latin typeface="Calibri"/>
                <a:ea typeface="Calibri"/>
                <a:cs typeface="Calibri"/>
                <a:sym typeface="Calibri"/>
              </a:defRPr>
            </a:lvl1pPr>
          </a:lstStyle>
          <a:p>
            <a:pPr/>
            <a:r>
              <a:t>We then used this PLS model to predict the 3D spatial location of left out samples based on gene expression. We found that the model predicted location very well along the rostral-caudal and dorsal-ventral axes, and less well along the medial-lateral axis.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2" name="Shape 402"/>
          <p:cNvSpPr/>
          <p:nvPr>
            <p:ph type="sldImg"/>
          </p:nvPr>
        </p:nvSpPr>
        <p:spPr>
          <a:prstGeom prst="rect">
            <a:avLst/>
          </a:prstGeom>
        </p:spPr>
        <p:txBody>
          <a:bodyPr/>
          <a:lstStyle/>
          <a:p>
            <a:pPr/>
          </a:p>
        </p:txBody>
      </p:sp>
      <p:sp>
        <p:nvSpPr>
          <p:cNvPr id="403" name="Shape 403"/>
          <p:cNvSpPr/>
          <p:nvPr>
            <p:ph type="body" sz="quarter" idx="1"/>
          </p:nvPr>
        </p:nvSpPr>
        <p:spPr>
          <a:prstGeom prst="rect">
            <a:avLst/>
          </a:prstGeom>
        </p:spPr>
        <p:txBody>
          <a:bodyPr/>
          <a:lstStyle>
            <a:lvl1pPr>
              <a:lnSpc>
                <a:spcPct val="100000"/>
              </a:lnSpc>
              <a:defRPr sz="1200">
                <a:latin typeface="Calibri"/>
                <a:ea typeface="Calibri"/>
                <a:cs typeface="Calibri"/>
                <a:sym typeface="Calibri"/>
              </a:defRPr>
            </a:lvl1pPr>
          </a:lstStyle>
          <a:p>
            <a:pPr/>
            <a:r>
              <a:t>This is true even if we subdivide into smaller brain structures. The model seemed to perform the worst in parietal and prefrontal regions.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13" hasCustomPrompt="1"/>
          </p:nvPr>
        </p:nvSpPr>
        <p:spPr>
          <a:xfrm>
            <a:off x="640714" y="7544460"/>
            <a:ext cx="11717870" cy="339723"/>
          </a:xfrm>
          <a:prstGeom prst="rect">
            <a:avLst/>
          </a:prstGeom>
        </p:spPr>
        <p:txBody>
          <a:bodyPr lIns="24383" tIns="24383" rIns="24383" bIns="24383"/>
          <a:lstStyle>
            <a:lvl1pPr marL="0" indent="0" defTabSz="487228">
              <a:spcBef>
                <a:spcPts val="0"/>
              </a:spcBef>
              <a:buSzTx/>
              <a:buFontTx/>
              <a:buNone/>
              <a:defRPr b="1" sz="1992">
                <a:latin typeface="+mn-lt"/>
                <a:ea typeface="+mn-ea"/>
                <a:cs typeface="+mn-cs"/>
                <a:sym typeface="Helvetica Neue"/>
              </a:defRPr>
            </a:lvl1pPr>
          </a:lstStyle>
          <a:p>
            <a:pPr/>
            <a:r>
              <a:t>Author and Date</a:t>
            </a:r>
          </a:p>
        </p:txBody>
      </p:sp>
      <p:sp>
        <p:nvSpPr>
          <p:cNvPr id="12" name="Presentation Title"/>
          <p:cNvSpPr txBox="1"/>
          <p:nvPr>
            <p:ph type="title" hasCustomPrompt="1"/>
          </p:nvPr>
        </p:nvSpPr>
        <p:spPr>
          <a:xfrm>
            <a:off x="643464" y="2592528"/>
            <a:ext cx="11717870" cy="2479041"/>
          </a:xfrm>
          <a:prstGeom prst="rect">
            <a:avLst/>
          </a:prstGeom>
        </p:spPr>
        <p:txBody>
          <a:bodyPr lIns="27093" tIns="27093" rIns="27093" bIns="27093" anchor="b"/>
          <a:lstStyle>
            <a:lvl1pPr algn="l" defTabSz="1733930">
              <a:lnSpc>
                <a:spcPct val="80000"/>
              </a:lnSpc>
              <a:defRPr b="1" spc="-164" sz="8200">
                <a:latin typeface="+mn-lt"/>
                <a:ea typeface="+mn-ea"/>
                <a:cs typeface="+mn-cs"/>
                <a:sym typeface="Helvetica Neue"/>
              </a:defRPr>
            </a:lvl1pPr>
          </a:lstStyle>
          <a:p>
            <a:pPr/>
            <a:r>
              <a:t>Presentation Title</a:t>
            </a:r>
          </a:p>
        </p:txBody>
      </p:sp>
      <p:sp>
        <p:nvSpPr>
          <p:cNvPr id="13" name="Body Level One…"/>
          <p:cNvSpPr txBox="1"/>
          <p:nvPr>
            <p:ph type="body" sz="quarter" idx="1" hasCustomPrompt="1"/>
          </p:nvPr>
        </p:nvSpPr>
        <p:spPr>
          <a:xfrm>
            <a:off x="640715" y="5071568"/>
            <a:ext cx="11717868" cy="1016001"/>
          </a:xfrm>
          <a:prstGeom prst="rect">
            <a:avLst/>
          </a:prstGeom>
        </p:spPr>
        <p:txBody>
          <a:bodyPr lIns="27093" tIns="27093" rIns="27093" bIns="27093"/>
          <a:lstStyle>
            <a:lvl1pPr marL="0" indent="0" defTabSz="587022">
              <a:spcBef>
                <a:spcPts val="0"/>
              </a:spcBef>
              <a:buSzTx/>
              <a:buFontTx/>
              <a:buNone/>
              <a:defRPr b="1" sz="3800">
                <a:latin typeface="+mn-lt"/>
                <a:ea typeface="+mn-ea"/>
                <a:cs typeface="+mn-cs"/>
                <a:sym typeface="Helvetica Neue"/>
              </a:defRPr>
            </a:lvl1pPr>
            <a:lvl2pPr marL="0" indent="0" defTabSz="587022">
              <a:spcBef>
                <a:spcPts val="0"/>
              </a:spcBef>
              <a:buSzTx/>
              <a:buFontTx/>
              <a:buNone/>
              <a:defRPr b="1" sz="3800">
                <a:latin typeface="+mn-lt"/>
                <a:ea typeface="+mn-ea"/>
                <a:cs typeface="+mn-cs"/>
                <a:sym typeface="Helvetica Neue"/>
              </a:defRPr>
            </a:lvl2pPr>
            <a:lvl3pPr marL="0" indent="0" defTabSz="587022">
              <a:spcBef>
                <a:spcPts val="0"/>
              </a:spcBef>
              <a:buSzTx/>
              <a:buFontTx/>
              <a:buNone/>
              <a:defRPr b="1" sz="3800">
                <a:latin typeface="+mn-lt"/>
                <a:ea typeface="+mn-ea"/>
                <a:cs typeface="+mn-cs"/>
                <a:sym typeface="Helvetica Neue"/>
              </a:defRPr>
            </a:lvl3pPr>
            <a:lvl4pPr marL="0" indent="0" defTabSz="587022">
              <a:spcBef>
                <a:spcPts val="0"/>
              </a:spcBef>
              <a:buSzTx/>
              <a:buFontTx/>
              <a:buNone/>
              <a:defRPr b="1" sz="3800">
                <a:latin typeface="+mn-lt"/>
                <a:ea typeface="+mn-ea"/>
                <a:cs typeface="+mn-cs"/>
                <a:sym typeface="Helvetica Neue"/>
              </a:defRPr>
            </a:lvl4pPr>
            <a:lvl5pPr marL="0" indent="0" defTabSz="587022">
              <a:spcBef>
                <a:spcPts val="0"/>
              </a:spcBef>
              <a:buSzTx/>
              <a:buFontTx/>
              <a:buNone/>
              <a:defRPr b="1" sz="3800">
                <a:latin typeface="+mn-lt"/>
                <a:ea typeface="+mn-ea"/>
                <a:cs typeface="+mn-cs"/>
                <a:sym typeface="Helvetica Neue"/>
              </a:defRPr>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xfrm>
            <a:off x="6380889" y="8167799"/>
            <a:ext cx="236357" cy="227721"/>
          </a:xfrm>
          <a:prstGeom prst="rect">
            <a:avLst/>
          </a:prstGeom>
        </p:spPr>
        <p:txBody>
          <a:bodyPr lIns="27093" tIns="27093" rIns="27093" bIns="27093" anchor="b"/>
          <a:lstStyle>
            <a:lvl1pPr algn="ctr" defTabSz="415431">
              <a:defRPr sz="1200">
                <a:solidFill>
                  <a:srgbClr val="000000"/>
                </a:solidFill>
                <a:latin typeface="+mn-lt"/>
                <a:ea typeface="+mn-ea"/>
                <a:cs typeface="+mn-cs"/>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quarter" idx="1" hasCustomPrompt="1"/>
          </p:nvPr>
        </p:nvSpPr>
        <p:spPr>
          <a:xfrm>
            <a:off x="643466" y="3843649"/>
            <a:ext cx="11717868" cy="2066302"/>
          </a:xfrm>
          <a:prstGeom prst="rect">
            <a:avLst/>
          </a:prstGeom>
        </p:spPr>
        <p:txBody>
          <a:bodyPr lIns="27093" tIns="27093" rIns="27093" bIns="27093" anchor="ctr"/>
          <a:lstStyle>
            <a:lvl1pPr marL="0" indent="0" algn="ctr" defTabSz="1733930">
              <a:lnSpc>
                <a:spcPct val="80000"/>
              </a:lnSpc>
              <a:spcBef>
                <a:spcPts val="0"/>
              </a:spcBef>
              <a:buSzTx/>
              <a:buFontTx/>
              <a:buNone/>
              <a:defRPr spc="-164" sz="8200">
                <a:latin typeface="Helvetica Neue Medium"/>
                <a:ea typeface="Helvetica Neue Medium"/>
                <a:cs typeface="Helvetica Neue Medium"/>
                <a:sym typeface="Helvetica Neue Medium"/>
              </a:defRPr>
            </a:lvl1pPr>
            <a:lvl2pPr marL="0" indent="0" algn="ctr" defTabSz="1733930">
              <a:lnSpc>
                <a:spcPct val="80000"/>
              </a:lnSpc>
              <a:spcBef>
                <a:spcPts val="0"/>
              </a:spcBef>
              <a:buSzTx/>
              <a:buFontTx/>
              <a:buNone/>
              <a:defRPr spc="-164" sz="8200">
                <a:latin typeface="Helvetica Neue Medium"/>
                <a:ea typeface="Helvetica Neue Medium"/>
                <a:cs typeface="Helvetica Neue Medium"/>
                <a:sym typeface="Helvetica Neue Medium"/>
              </a:defRPr>
            </a:lvl2pPr>
            <a:lvl3pPr marL="0" indent="0" algn="ctr" defTabSz="1733930">
              <a:lnSpc>
                <a:spcPct val="80000"/>
              </a:lnSpc>
              <a:spcBef>
                <a:spcPts val="0"/>
              </a:spcBef>
              <a:buSzTx/>
              <a:buFontTx/>
              <a:buNone/>
              <a:defRPr spc="-164" sz="8200">
                <a:latin typeface="Helvetica Neue Medium"/>
                <a:ea typeface="Helvetica Neue Medium"/>
                <a:cs typeface="Helvetica Neue Medium"/>
                <a:sym typeface="Helvetica Neue Medium"/>
              </a:defRPr>
            </a:lvl3pPr>
            <a:lvl4pPr marL="0" indent="0" algn="ctr" defTabSz="1733930">
              <a:lnSpc>
                <a:spcPct val="80000"/>
              </a:lnSpc>
              <a:spcBef>
                <a:spcPts val="0"/>
              </a:spcBef>
              <a:buSzTx/>
              <a:buFontTx/>
              <a:buNone/>
              <a:defRPr spc="-164" sz="8200">
                <a:latin typeface="Helvetica Neue Medium"/>
                <a:ea typeface="Helvetica Neue Medium"/>
                <a:cs typeface="Helvetica Neue Medium"/>
                <a:sym typeface="Helvetica Neue Medium"/>
              </a:defRPr>
            </a:lvl4pPr>
            <a:lvl5pPr marL="0" indent="0" algn="ctr" defTabSz="1733930">
              <a:lnSpc>
                <a:spcPct val="80000"/>
              </a:lnSpc>
              <a:spcBef>
                <a:spcPts val="0"/>
              </a:spcBef>
              <a:buSzTx/>
              <a:buFontTx/>
              <a:buNone/>
              <a:defRPr spc="-164" sz="82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xfrm>
            <a:off x="6380889" y="8167799"/>
            <a:ext cx="236357" cy="227721"/>
          </a:xfrm>
          <a:prstGeom prst="rect">
            <a:avLst/>
          </a:prstGeom>
        </p:spPr>
        <p:txBody>
          <a:bodyPr lIns="27093" tIns="27093" rIns="27093" bIns="27093" anchor="b"/>
          <a:lstStyle>
            <a:lvl1pPr algn="ctr" defTabSz="415431">
              <a:defRPr sz="1200">
                <a:solidFill>
                  <a:srgbClr val="000000"/>
                </a:solidFill>
                <a:latin typeface="+mn-lt"/>
                <a:ea typeface="+mn-ea"/>
                <a:cs typeface="+mn-cs"/>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sz="half" idx="1" hasCustomPrompt="1"/>
          </p:nvPr>
        </p:nvSpPr>
        <p:spPr>
          <a:xfrm>
            <a:off x="643466" y="1793027"/>
            <a:ext cx="11717868" cy="3862179"/>
          </a:xfrm>
          <a:prstGeom prst="rect">
            <a:avLst/>
          </a:prstGeom>
        </p:spPr>
        <p:txBody>
          <a:bodyPr lIns="27093" tIns="27093" rIns="27093" bIns="27093" anchor="b"/>
          <a:lstStyle>
            <a:lvl1pPr marL="0" indent="0" algn="ctr" defTabSz="1733930">
              <a:lnSpc>
                <a:spcPct val="80000"/>
              </a:lnSpc>
              <a:spcBef>
                <a:spcPts val="0"/>
              </a:spcBef>
              <a:buSzTx/>
              <a:buFontTx/>
              <a:buNone/>
              <a:defRPr b="1" spc="-176" sz="17600">
                <a:latin typeface="+mn-lt"/>
                <a:ea typeface="+mn-ea"/>
                <a:cs typeface="+mn-cs"/>
                <a:sym typeface="Helvetica Neue"/>
              </a:defRPr>
            </a:lvl1pPr>
            <a:lvl2pPr marL="0" indent="0" algn="ctr" defTabSz="1733930">
              <a:lnSpc>
                <a:spcPct val="80000"/>
              </a:lnSpc>
              <a:spcBef>
                <a:spcPts val="0"/>
              </a:spcBef>
              <a:buSzTx/>
              <a:buFontTx/>
              <a:buNone/>
              <a:defRPr b="1" spc="-176" sz="17600">
                <a:latin typeface="+mn-lt"/>
                <a:ea typeface="+mn-ea"/>
                <a:cs typeface="+mn-cs"/>
                <a:sym typeface="Helvetica Neue"/>
              </a:defRPr>
            </a:lvl2pPr>
            <a:lvl3pPr marL="0" indent="0" algn="ctr" defTabSz="1733930">
              <a:lnSpc>
                <a:spcPct val="80000"/>
              </a:lnSpc>
              <a:spcBef>
                <a:spcPts val="0"/>
              </a:spcBef>
              <a:buSzTx/>
              <a:buFontTx/>
              <a:buNone/>
              <a:defRPr b="1" spc="-176" sz="17600">
                <a:latin typeface="+mn-lt"/>
                <a:ea typeface="+mn-ea"/>
                <a:cs typeface="+mn-cs"/>
                <a:sym typeface="Helvetica Neue"/>
              </a:defRPr>
            </a:lvl3pPr>
            <a:lvl4pPr marL="0" indent="0" algn="ctr" defTabSz="1733930">
              <a:lnSpc>
                <a:spcPct val="80000"/>
              </a:lnSpc>
              <a:spcBef>
                <a:spcPts val="0"/>
              </a:spcBef>
              <a:buSzTx/>
              <a:buFontTx/>
              <a:buNone/>
              <a:defRPr b="1" spc="-176" sz="17600">
                <a:latin typeface="+mn-lt"/>
                <a:ea typeface="+mn-ea"/>
                <a:cs typeface="+mn-cs"/>
                <a:sym typeface="Helvetica Neue"/>
              </a:defRPr>
            </a:lvl4pPr>
            <a:lvl5pPr marL="0" indent="0" algn="ctr" defTabSz="1733930">
              <a:lnSpc>
                <a:spcPct val="80000"/>
              </a:lnSpc>
              <a:spcBef>
                <a:spcPts val="0"/>
              </a:spcBef>
              <a:buSzTx/>
              <a:buFontTx/>
              <a:buNone/>
              <a:defRPr b="1" spc="-176" sz="17600">
                <a:latin typeface="+mn-lt"/>
                <a:ea typeface="+mn-ea"/>
                <a:cs typeface="+mn-cs"/>
                <a:sym typeface="Helvetica Neue"/>
              </a:defRPr>
            </a:lvl5pPr>
          </a:lstStyle>
          <a:p>
            <a:pPr/>
            <a:r>
              <a:t>100%</a:t>
            </a:r>
          </a:p>
          <a:p>
            <a:pPr lvl="1"/>
            <a:r>
              <a:t/>
            </a:r>
          </a:p>
          <a:p>
            <a:pPr lvl="2"/>
            <a:r>
              <a:t/>
            </a:r>
          </a:p>
          <a:p>
            <a:pPr lvl="3"/>
            <a:r>
              <a:t/>
            </a:r>
          </a:p>
          <a:p>
            <a:pPr lvl="4"/>
            <a:r>
              <a:t/>
            </a:r>
          </a:p>
        </p:txBody>
      </p:sp>
      <p:sp>
        <p:nvSpPr>
          <p:cNvPr id="107" name="Fact information"/>
          <p:cNvSpPr txBox="1"/>
          <p:nvPr>
            <p:ph type="body" sz="quarter" idx="13" hasCustomPrompt="1"/>
          </p:nvPr>
        </p:nvSpPr>
        <p:spPr>
          <a:xfrm>
            <a:off x="643466" y="5625696"/>
            <a:ext cx="11717868" cy="498550"/>
          </a:xfrm>
          <a:prstGeom prst="rect">
            <a:avLst/>
          </a:prstGeom>
        </p:spPr>
        <p:txBody>
          <a:bodyPr lIns="24383" tIns="24383" rIns="24383" bIns="24383"/>
          <a:lstStyle>
            <a:lvl1pPr marL="0" indent="0" algn="ctr" defTabSz="457877">
              <a:spcBef>
                <a:spcPts val="0"/>
              </a:spcBef>
              <a:buSzTx/>
              <a:buFontTx/>
              <a:buNone/>
              <a:defRPr b="1" sz="2964">
                <a:latin typeface="+mn-lt"/>
                <a:ea typeface="+mn-ea"/>
                <a:cs typeface="+mn-cs"/>
                <a:sym typeface="Helvetica Neue"/>
              </a:defRPr>
            </a:lvl1pPr>
          </a:lstStyle>
          <a:p>
            <a:pPr/>
            <a:r>
              <a:t>Fact information</a:t>
            </a:r>
          </a:p>
        </p:txBody>
      </p:sp>
      <p:sp>
        <p:nvSpPr>
          <p:cNvPr id="108" name="Slide Number"/>
          <p:cNvSpPr txBox="1"/>
          <p:nvPr>
            <p:ph type="sldNum" sz="quarter" idx="2"/>
          </p:nvPr>
        </p:nvSpPr>
        <p:spPr>
          <a:xfrm>
            <a:off x="6380889" y="8167799"/>
            <a:ext cx="236357" cy="227721"/>
          </a:xfrm>
          <a:prstGeom prst="rect">
            <a:avLst/>
          </a:prstGeom>
        </p:spPr>
        <p:txBody>
          <a:bodyPr lIns="27093" tIns="27093" rIns="27093" bIns="27093" anchor="b"/>
          <a:lstStyle>
            <a:lvl1pPr algn="ctr" defTabSz="415431">
              <a:defRPr sz="1200">
                <a:solidFill>
                  <a:srgbClr val="000000"/>
                </a:solidFill>
                <a:latin typeface="+mn-lt"/>
                <a:ea typeface="+mn-ea"/>
                <a:cs typeface="+mn-cs"/>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13" hasCustomPrompt="1"/>
          </p:nvPr>
        </p:nvSpPr>
        <p:spPr>
          <a:xfrm>
            <a:off x="1296013" y="6912775"/>
            <a:ext cx="10773362" cy="339723"/>
          </a:xfrm>
          <a:prstGeom prst="rect">
            <a:avLst/>
          </a:prstGeom>
        </p:spPr>
        <p:txBody>
          <a:bodyPr lIns="24383" tIns="24383" rIns="24383" bIns="24383"/>
          <a:lstStyle>
            <a:lvl1pPr marL="0" indent="0" defTabSz="487228">
              <a:spcBef>
                <a:spcPts val="0"/>
              </a:spcBef>
              <a:buSzTx/>
              <a:buFontTx/>
              <a:buNone/>
              <a:defRPr b="1" sz="1992">
                <a:latin typeface="+mn-lt"/>
                <a:ea typeface="+mn-ea"/>
                <a:cs typeface="+mn-cs"/>
                <a:sym typeface="Helvetica Neue"/>
              </a:defRPr>
            </a:lvl1pPr>
          </a:lstStyle>
          <a:p>
            <a:pPr/>
            <a:r>
              <a:t>Attribution</a:t>
            </a:r>
          </a:p>
        </p:txBody>
      </p:sp>
      <p:sp>
        <p:nvSpPr>
          <p:cNvPr id="116" name="Body Level One…"/>
          <p:cNvSpPr txBox="1"/>
          <p:nvPr>
            <p:ph type="body" sz="quarter" idx="1" hasCustomPrompt="1"/>
          </p:nvPr>
        </p:nvSpPr>
        <p:spPr>
          <a:xfrm>
            <a:off x="935425" y="3853792"/>
            <a:ext cx="11133950" cy="2046016"/>
          </a:xfrm>
          <a:prstGeom prst="rect">
            <a:avLst/>
          </a:prstGeom>
        </p:spPr>
        <p:txBody>
          <a:bodyPr lIns="27093" tIns="27093" rIns="27093" bIns="27093"/>
          <a:lstStyle>
            <a:lvl1pPr marL="454345" indent="-334151" defTabSz="1733930">
              <a:lnSpc>
                <a:spcPct val="90000"/>
              </a:lnSpc>
              <a:spcBef>
                <a:spcPts val="0"/>
              </a:spcBef>
              <a:buSzTx/>
              <a:buFontTx/>
              <a:buNone/>
              <a:defRPr spc="-119" sz="6000">
                <a:latin typeface="Helvetica Neue Medium"/>
                <a:ea typeface="Helvetica Neue Medium"/>
                <a:cs typeface="Helvetica Neue Medium"/>
                <a:sym typeface="Helvetica Neue Medium"/>
              </a:defRPr>
            </a:lvl1pPr>
            <a:lvl2pPr marL="454345" indent="-334151" defTabSz="1733930">
              <a:lnSpc>
                <a:spcPct val="90000"/>
              </a:lnSpc>
              <a:spcBef>
                <a:spcPts val="0"/>
              </a:spcBef>
              <a:buSzTx/>
              <a:buFontTx/>
              <a:buNone/>
              <a:defRPr spc="-119" sz="6000">
                <a:latin typeface="Helvetica Neue Medium"/>
                <a:ea typeface="Helvetica Neue Medium"/>
                <a:cs typeface="Helvetica Neue Medium"/>
                <a:sym typeface="Helvetica Neue Medium"/>
              </a:defRPr>
            </a:lvl2pPr>
            <a:lvl3pPr marL="454345" indent="-334151" defTabSz="1733930">
              <a:lnSpc>
                <a:spcPct val="90000"/>
              </a:lnSpc>
              <a:spcBef>
                <a:spcPts val="0"/>
              </a:spcBef>
              <a:buSzTx/>
              <a:buFontTx/>
              <a:buNone/>
              <a:defRPr spc="-119" sz="6000">
                <a:latin typeface="Helvetica Neue Medium"/>
                <a:ea typeface="Helvetica Neue Medium"/>
                <a:cs typeface="Helvetica Neue Medium"/>
                <a:sym typeface="Helvetica Neue Medium"/>
              </a:defRPr>
            </a:lvl3pPr>
            <a:lvl4pPr marL="454345" indent="-334151" defTabSz="1733930">
              <a:lnSpc>
                <a:spcPct val="90000"/>
              </a:lnSpc>
              <a:spcBef>
                <a:spcPts val="0"/>
              </a:spcBef>
              <a:buSzTx/>
              <a:buFontTx/>
              <a:buNone/>
              <a:defRPr spc="-119" sz="6000">
                <a:latin typeface="Helvetica Neue Medium"/>
                <a:ea typeface="Helvetica Neue Medium"/>
                <a:cs typeface="Helvetica Neue Medium"/>
                <a:sym typeface="Helvetica Neue Medium"/>
              </a:defRPr>
            </a:lvl4pPr>
            <a:lvl5pPr marL="454345" indent="-334151" defTabSz="1733930">
              <a:lnSpc>
                <a:spcPct val="90000"/>
              </a:lnSpc>
              <a:spcBef>
                <a:spcPts val="0"/>
              </a:spcBef>
              <a:buSzTx/>
              <a:buFontTx/>
              <a:buNone/>
              <a:defRPr spc="-119" sz="60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xfrm>
            <a:off x="6380889" y="8167799"/>
            <a:ext cx="236357" cy="227721"/>
          </a:xfrm>
          <a:prstGeom prst="rect">
            <a:avLst/>
          </a:prstGeom>
        </p:spPr>
        <p:txBody>
          <a:bodyPr lIns="27093" tIns="27093" rIns="27093" bIns="27093" anchor="b"/>
          <a:lstStyle>
            <a:lvl1pPr algn="ctr" defTabSz="415431">
              <a:defRPr sz="1200">
                <a:solidFill>
                  <a:srgbClr val="000000"/>
                </a:solidFill>
                <a:latin typeface="+mn-lt"/>
                <a:ea typeface="+mn-ea"/>
                <a:cs typeface="+mn-cs"/>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13"/>
          </p:nvPr>
        </p:nvSpPr>
        <p:spPr>
          <a:xfrm>
            <a:off x="8405707" y="1761066"/>
            <a:ext cx="3967520" cy="3173162"/>
          </a:xfrm>
          <a:prstGeom prst="rect">
            <a:avLst/>
          </a:prstGeom>
        </p:spPr>
        <p:txBody>
          <a:bodyPr lIns="91439" tIns="45719" rIns="91439" bIns="45719">
            <a:noAutofit/>
          </a:bodyPr>
          <a:lstStyle/>
          <a:p>
            <a:pPr/>
          </a:p>
        </p:txBody>
      </p:sp>
      <p:sp>
        <p:nvSpPr>
          <p:cNvPr id="125" name="Image"/>
          <p:cNvSpPr/>
          <p:nvPr>
            <p:ph type="pic" sz="half" idx="14"/>
          </p:nvPr>
        </p:nvSpPr>
        <p:spPr>
          <a:xfrm>
            <a:off x="7200053" y="3340946"/>
            <a:ext cx="5567681" cy="6480097"/>
          </a:xfrm>
          <a:prstGeom prst="rect">
            <a:avLst/>
          </a:prstGeom>
        </p:spPr>
        <p:txBody>
          <a:bodyPr lIns="91439" tIns="45719" rIns="91439" bIns="45719">
            <a:noAutofit/>
          </a:bodyPr>
          <a:lstStyle/>
          <a:p>
            <a:pPr/>
          </a:p>
        </p:txBody>
      </p:sp>
      <p:sp>
        <p:nvSpPr>
          <p:cNvPr id="126" name="Image"/>
          <p:cNvSpPr/>
          <p:nvPr>
            <p:ph type="pic" idx="15"/>
          </p:nvPr>
        </p:nvSpPr>
        <p:spPr>
          <a:xfrm>
            <a:off x="-74508" y="1483359"/>
            <a:ext cx="8859522" cy="6644641"/>
          </a:xfrm>
          <a:prstGeom prst="rect">
            <a:avLst/>
          </a:prstGeom>
        </p:spPr>
        <p:txBody>
          <a:bodyPr lIns="91439" tIns="45719" rIns="91439" bIns="45719">
            <a:noAutofit/>
          </a:bodyPr>
          <a:lstStyle/>
          <a:p>
            <a:pPr/>
          </a:p>
        </p:txBody>
      </p:sp>
      <p:sp>
        <p:nvSpPr>
          <p:cNvPr id="127" name="Slide Number"/>
          <p:cNvSpPr txBox="1"/>
          <p:nvPr>
            <p:ph type="sldNum" sz="quarter" idx="2"/>
          </p:nvPr>
        </p:nvSpPr>
        <p:spPr>
          <a:xfrm>
            <a:off x="6380889" y="8167799"/>
            <a:ext cx="236357" cy="227721"/>
          </a:xfrm>
          <a:prstGeom prst="rect">
            <a:avLst/>
          </a:prstGeom>
        </p:spPr>
        <p:txBody>
          <a:bodyPr lIns="27093" tIns="27093" rIns="27093" bIns="27093" anchor="b"/>
          <a:lstStyle>
            <a:lvl1pPr algn="ctr" defTabSz="415431">
              <a:defRPr sz="1200">
                <a:solidFill>
                  <a:srgbClr val="000000"/>
                </a:solidFill>
                <a:latin typeface="+mn-lt"/>
                <a:ea typeface="+mn-ea"/>
                <a:cs typeface="+mn-cs"/>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13"/>
          </p:nvPr>
        </p:nvSpPr>
        <p:spPr>
          <a:xfrm>
            <a:off x="-711201" y="-1727201"/>
            <a:ext cx="14427201" cy="11541762"/>
          </a:xfrm>
          <a:prstGeom prst="rect">
            <a:avLst/>
          </a:prstGeom>
        </p:spPr>
        <p:txBody>
          <a:bodyPr lIns="91439" tIns="45719" rIns="91439" bIns="45719">
            <a:noAutofit/>
          </a:bodyPr>
          <a:lstStyle/>
          <a:p>
            <a:pPr/>
          </a:p>
        </p:txBody>
      </p:sp>
      <p:sp>
        <p:nvSpPr>
          <p:cNvPr id="135" name="Slide Number"/>
          <p:cNvSpPr txBox="1"/>
          <p:nvPr>
            <p:ph type="sldNum" sz="quarter" idx="2"/>
          </p:nvPr>
        </p:nvSpPr>
        <p:spPr>
          <a:xfrm>
            <a:off x="6380889" y="8167799"/>
            <a:ext cx="236357" cy="227721"/>
          </a:xfrm>
          <a:prstGeom prst="rect">
            <a:avLst/>
          </a:prstGeom>
        </p:spPr>
        <p:txBody>
          <a:bodyPr lIns="27093" tIns="27093" rIns="27093" bIns="27093" anchor="b"/>
          <a:lstStyle>
            <a:lvl1pPr algn="ctr" defTabSz="415431">
              <a:defRPr sz="1200">
                <a:solidFill>
                  <a:srgbClr val="FFFFFF"/>
                </a:solidFill>
                <a:latin typeface="+mn-lt"/>
                <a:ea typeface="+mn-ea"/>
                <a:cs typeface="+mn-cs"/>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xfrm>
            <a:off x="6380889" y="8167799"/>
            <a:ext cx="236357" cy="227721"/>
          </a:xfrm>
          <a:prstGeom prst="rect">
            <a:avLst/>
          </a:prstGeom>
        </p:spPr>
        <p:txBody>
          <a:bodyPr lIns="27093" tIns="27093" rIns="27093" bIns="27093" anchor="b"/>
          <a:lstStyle>
            <a:lvl1pPr algn="ctr" defTabSz="415431">
              <a:defRPr sz="1200">
                <a:solidFill>
                  <a:srgbClr val="000000"/>
                </a:solidFill>
                <a:latin typeface="+mn-lt"/>
                <a:ea typeface="+mn-ea"/>
                <a:cs typeface="+mn-cs"/>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49" name="Title Text"/>
          <p:cNvSpPr txBox="1"/>
          <p:nvPr>
            <p:ph type="title"/>
          </p:nvPr>
        </p:nvSpPr>
        <p:spPr>
          <a:xfrm>
            <a:off x="2113278" y="1512146"/>
            <a:ext cx="8778243" cy="1219202"/>
          </a:xfrm>
          <a:prstGeom prst="rect">
            <a:avLst/>
          </a:prstGeom>
        </p:spPr>
        <p:txBody>
          <a:bodyPr lIns="48767" tIns="48767" rIns="48767" bIns="48767"/>
          <a:lstStyle>
            <a:lvl1pPr>
              <a:defRPr sz="6000"/>
            </a:lvl1pPr>
          </a:lstStyle>
          <a:p>
            <a:pPr/>
            <a:r>
              <a:t>Title Text</a:t>
            </a:r>
          </a:p>
        </p:txBody>
      </p:sp>
      <p:sp>
        <p:nvSpPr>
          <p:cNvPr id="150" name="Body Level One…"/>
          <p:cNvSpPr txBox="1"/>
          <p:nvPr>
            <p:ph type="body" sz="half" idx="1"/>
          </p:nvPr>
        </p:nvSpPr>
        <p:spPr>
          <a:xfrm>
            <a:off x="2113278" y="2926079"/>
            <a:ext cx="8778243" cy="4827696"/>
          </a:xfrm>
          <a:prstGeom prst="rect">
            <a:avLst/>
          </a:prstGeom>
        </p:spPr>
        <p:txBody>
          <a:bodyPr lIns="48767" tIns="48767" rIns="48767" bIns="48767"/>
          <a:lstStyle>
            <a:lvl1pPr marL="450055" indent="-450055">
              <a:defRPr sz="4200"/>
            </a:lvl1pPr>
            <a:lvl2pPr marL="885824" indent="-428624">
              <a:defRPr sz="4200"/>
            </a:lvl2pPr>
            <a:lvl3pPr marL="1314450" indent="-400050">
              <a:defRPr sz="4200"/>
            </a:lvl3pPr>
            <a:lvl4pPr marL="1851660" indent="-480059">
              <a:defRPr sz="4200"/>
            </a:lvl4pPr>
            <a:lvl5pPr marL="2308860" indent="-480060">
              <a:defRPr sz="4200"/>
            </a:lvl5pPr>
          </a:lstStyle>
          <a:p>
            <a:pPr/>
            <a:r>
              <a:t>Body Level One</a:t>
            </a:r>
          </a:p>
          <a:p>
            <a:pPr lvl="1"/>
            <a:r>
              <a:t>Body Level Two</a:t>
            </a:r>
          </a:p>
          <a:p>
            <a:pPr lvl="2"/>
            <a:r>
              <a:t>Body Level Three</a:t>
            </a:r>
          </a:p>
          <a:p>
            <a:pPr lvl="3"/>
            <a:r>
              <a:t>Body Level Four</a:t>
            </a:r>
          </a:p>
          <a:p>
            <a:pPr lvl="4"/>
            <a:r>
              <a:t>Body Level Five</a:t>
            </a:r>
          </a:p>
        </p:txBody>
      </p:sp>
      <p:sp>
        <p:nvSpPr>
          <p:cNvPr id="151" name="Slide Number"/>
          <p:cNvSpPr txBox="1"/>
          <p:nvPr>
            <p:ph type="sldNum" sz="quarter" idx="2"/>
          </p:nvPr>
        </p:nvSpPr>
        <p:spPr>
          <a:xfrm>
            <a:off x="10601055" y="8050594"/>
            <a:ext cx="290466" cy="286894"/>
          </a:xfrm>
          <a:prstGeom prst="rect">
            <a:avLst/>
          </a:prstGeom>
        </p:spPr>
        <p:txBody>
          <a:bodyPr lIns="48767" tIns="48767" rIns="48767" bIns="48767"/>
          <a:lstStyle>
            <a:lvl1pPr>
              <a:defRPr sz="1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58" name="Title Text"/>
          <p:cNvSpPr txBox="1"/>
          <p:nvPr>
            <p:ph type="title"/>
          </p:nvPr>
        </p:nvSpPr>
        <p:spPr>
          <a:prstGeom prst="rect">
            <a:avLst/>
          </a:prstGeom>
        </p:spPr>
        <p:txBody>
          <a:bodyPr/>
          <a:lstStyle/>
          <a:p>
            <a:pPr/>
            <a:r>
              <a:t>Title Text</a:t>
            </a:r>
          </a:p>
        </p:txBody>
      </p:sp>
      <p:sp>
        <p:nvSpPr>
          <p:cNvPr id="159"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6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167" name="Slide Title"/>
          <p:cNvSpPr txBox="1"/>
          <p:nvPr>
            <p:ph type="title" hasCustomPrompt="1"/>
          </p:nvPr>
        </p:nvSpPr>
        <p:spPr>
          <a:xfrm>
            <a:off x="643466" y="1794933"/>
            <a:ext cx="11717868" cy="765308"/>
          </a:xfrm>
          <a:prstGeom prst="rect">
            <a:avLst/>
          </a:prstGeom>
        </p:spPr>
        <p:txBody>
          <a:bodyPr lIns="27092" tIns="27092" rIns="27092" bIns="27092" anchor="t"/>
          <a:lstStyle>
            <a:lvl1pPr algn="l" defTabSz="1733930">
              <a:lnSpc>
                <a:spcPct val="80000"/>
              </a:lnSpc>
              <a:defRPr b="1" spc="-119" sz="6000">
                <a:latin typeface="+mn-lt"/>
                <a:ea typeface="+mn-ea"/>
                <a:cs typeface="+mn-cs"/>
                <a:sym typeface="Helvetica Neue"/>
              </a:defRPr>
            </a:lvl1pPr>
          </a:lstStyle>
          <a:p>
            <a:pPr/>
            <a:r>
              <a:t>Slide Title</a:t>
            </a:r>
          </a:p>
        </p:txBody>
      </p:sp>
      <p:sp>
        <p:nvSpPr>
          <p:cNvPr id="168" name="Body Level One…"/>
          <p:cNvSpPr txBox="1"/>
          <p:nvPr>
            <p:ph type="body" sz="quarter" idx="1" hasCustomPrompt="1"/>
          </p:nvPr>
        </p:nvSpPr>
        <p:spPr>
          <a:xfrm>
            <a:off x="643466" y="2484778"/>
            <a:ext cx="11717868" cy="498551"/>
          </a:xfrm>
          <a:prstGeom prst="rect">
            <a:avLst/>
          </a:prstGeom>
        </p:spPr>
        <p:txBody>
          <a:bodyPr lIns="24383" tIns="24383" rIns="24383" bIns="24383"/>
          <a:lstStyle>
            <a:lvl1pPr marL="0" indent="0" defTabSz="457876">
              <a:spcBef>
                <a:spcPts val="0"/>
              </a:spcBef>
              <a:buSzTx/>
              <a:buFontTx/>
              <a:buNone/>
              <a:defRPr b="1" sz="2900">
                <a:latin typeface="+mn-lt"/>
                <a:ea typeface="+mn-ea"/>
                <a:cs typeface="+mn-cs"/>
                <a:sym typeface="Helvetica Neue"/>
              </a:defRPr>
            </a:lvl1pPr>
            <a:lvl2pPr marL="753154" indent="-295954" defTabSz="457876">
              <a:spcBef>
                <a:spcPts val="0"/>
              </a:spcBef>
              <a:buFontTx/>
              <a:defRPr b="1" sz="2900">
                <a:latin typeface="+mn-lt"/>
                <a:ea typeface="+mn-ea"/>
                <a:cs typeface="+mn-cs"/>
                <a:sym typeface="Helvetica Neue"/>
              </a:defRPr>
            </a:lvl2pPr>
            <a:lvl3pPr marL="1190625" indent="-276225" defTabSz="457876">
              <a:spcBef>
                <a:spcPts val="0"/>
              </a:spcBef>
              <a:buFontTx/>
              <a:defRPr b="1" sz="2900">
                <a:latin typeface="+mn-lt"/>
                <a:ea typeface="+mn-ea"/>
                <a:cs typeface="+mn-cs"/>
                <a:sym typeface="Helvetica Neue"/>
              </a:defRPr>
            </a:lvl3pPr>
            <a:lvl4pPr marL="1703070" indent="-331469" defTabSz="457876">
              <a:spcBef>
                <a:spcPts val="0"/>
              </a:spcBef>
              <a:buFontTx/>
              <a:defRPr b="1" sz="2900">
                <a:latin typeface="+mn-lt"/>
                <a:ea typeface="+mn-ea"/>
                <a:cs typeface="+mn-cs"/>
                <a:sym typeface="Helvetica Neue"/>
              </a:defRPr>
            </a:lvl4pPr>
            <a:lvl5pPr marL="2160270" indent="-331470" defTabSz="457876">
              <a:spcBef>
                <a:spcPts val="0"/>
              </a:spcBef>
              <a:buFontTx/>
              <a:defRPr b="1" sz="2900">
                <a:latin typeface="+mn-lt"/>
                <a:ea typeface="+mn-ea"/>
                <a:cs typeface="+mn-cs"/>
                <a:sym typeface="Helvetica Neue"/>
              </a:defRPr>
            </a:lvl5pPr>
          </a:lstStyle>
          <a:p>
            <a:pPr/>
            <a:r>
              <a:t>Slide Subtitle</a:t>
            </a:r>
          </a:p>
          <a:p>
            <a:pPr lvl="1"/>
            <a:r>
              <a:t/>
            </a:r>
          </a:p>
          <a:p>
            <a:pPr lvl="2"/>
            <a:r>
              <a:t/>
            </a:r>
          </a:p>
          <a:p>
            <a:pPr lvl="3"/>
            <a:r>
              <a:t/>
            </a:r>
          </a:p>
          <a:p>
            <a:pPr lvl="4"/>
            <a:r>
              <a:t/>
            </a:r>
          </a:p>
        </p:txBody>
      </p:sp>
      <p:sp>
        <p:nvSpPr>
          <p:cNvPr id="169" name="Slide Number"/>
          <p:cNvSpPr txBox="1"/>
          <p:nvPr>
            <p:ph type="sldNum" sz="quarter" idx="2"/>
          </p:nvPr>
        </p:nvSpPr>
        <p:spPr>
          <a:xfrm>
            <a:off x="6380889" y="8167801"/>
            <a:ext cx="236356" cy="227720"/>
          </a:xfrm>
          <a:prstGeom prst="rect">
            <a:avLst/>
          </a:prstGeom>
        </p:spPr>
        <p:txBody>
          <a:bodyPr lIns="27092" tIns="27092" rIns="27092" bIns="27092" anchor="b"/>
          <a:lstStyle>
            <a:lvl1pPr algn="ctr" defTabSz="415430">
              <a:defRPr sz="1200">
                <a:solidFill>
                  <a:srgbClr val="000000"/>
                </a:solidFill>
                <a:latin typeface="+mn-lt"/>
                <a:ea typeface="+mn-ea"/>
                <a:cs typeface="+mn-cs"/>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76" name="Title Text"/>
          <p:cNvSpPr txBox="1"/>
          <p:nvPr>
            <p:ph type="title"/>
          </p:nvPr>
        </p:nvSpPr>
        <p:spPr>
          <a:xfrm>
            <a:off x="650239" y="390596"/>
            <a:ext cx="11704322" cy="1625601"/>
          </a:xfrm>
          <a:prstGeom prst="rect">
            <a:avLst/>
          </a:prstGeom>
        </p:spPr>
        <p:txBody>
          <a:bodyPr lIns="65023" tIns="65023" rIns="65023" bIns="65023"/>
          <a:lstStyle/>
          <a:p>
            <a:pPr/>
            <a:r>
              <a:t>Title Text</a:t>
            </a:r>
          </a:p>
        </p:txBody>
      </p:sp>
      <p:sp>
        <p:nvSpPr>
          <p:cNvPr id="177" name="Body Level One…"/>
          <p:cNvSpPr txBox="1"/>
          <p:nvPr>
            <p:ph type="body" idx="1"/>
          </p:nvPr>
        </p:nvSpPr>
        <p:spPr>
          <a:xfrm>
            <a:off x="650239" y="2275839"/>
            <a:ext cx="11704322" cy="6436927"/>
          </a:xfrm>
          <a:prstGeom prst="rect">
            <a:avLst/>
          </a:prstGeom>
        </p:spPr>
        <p:txBody>
          <a:bodyPr lIns="65023" tIns="65023" rIns="65023" bIns="65023"/>
          <a:lstStyle>
            <a:lvl1pPr marL="471487" indent="-471487"/>
            <a:lvl2pPr marL="906235" indent="-449035"/>
            <a:lvl4pPr indent="-502920"/>
          </a:lstStyle>
          <a:p>
            <a:pPr/>
            <a:r>
              <a:t>Body Level One</a:t>
            </a:r>
          </a:p>
          <a:p>
            <a:pPr lvl="1"/>
            <a:r>
              <a:t>Body Level Two</a:t>
            </a:r>
          </a:p>
          <a:p>
            <a:pPr lvl="2"/>
            <a:r>
              <a:t>Body Level Three</a:t>
            </a:r>
          </a:p>
          <a:p>
            <a:pPr lvl="3"/>
            <a:r>
              <a:t>Body Level Four</a:t>
            </a:r>
          </a:p>
          <a:p>
            <a:pPr lvl="4"/>
            <a:r>
              <a:t>Body Level Five</a:t>
            </a:r>
          </a:p>
        </p:txBody>
      </p:sp>
      <p:sp>
        <p:nvSpPr>
          <p:cNvPr id="178" name="Slide Number"/>
          <p:cNvSpPr txBox="1"/>
          <p:nvPr>
            <p:ph type="sldNum" sz="quarter" idx="2"/>
          </p:nvPr>
        </p:nvSpPr>
        <p:spPr>
          <a:xfrm>
            <a:off x="12005833" y="9130186"/>
            <a:ext cx="348727" cy="339202"/>
          </a:xfrm>
          <a:prstGeom prst="rect">
            <a:avLst/>
          </a:prstGeom>
        </p:spPr>
        <p:txBody>
          <a:bodyPr lIns="65023" tIns="65023" rIns="65023" bIns="65023"/>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13"/>
          </p:nvPr>
        </p:nvSpPr>
        <p:spPr>
          <a:xfrm>
            <a:off x="-616374" y="528319"/>
            <a:ext cx="14264642" cy="85434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643466" y="5019040"/>
            <a:ext cx="11717868" cy="2479041"/>
          </a:xfrm>
          <a:prstGeom prst="rect">
            <a:avLst/>
          </a:prstGeom>
        </p:spPr>
        <p:txBody>
          <a:bodyPr lIns="27093" tIns="27093" rIns="27093" bIns="27093" anchor="b"/>
          <a:lstStyle>
            <a:lvl1pPr algn="l" defTabSz="1733930">
              <a:lnSpc>
                <a:spcPct val="80000"/>
              </a:lnSpc>
              <a:defRPr b="1" spc="-164" sz="8200">
                <a:latin typeface="+mn-lt"/>
                <a:ea typeface="+mn-ea"/>
                <a:cs typeface="+mn-cs"/>
                <a:sym typeface="Helvetica Neue"/>
              </a:defRPr>
            </a:lvl1pPr>
          </a:lstStyle>
          <a:p>
            <a:pPr/>
            <a:r>
              <a:t>Presentation Title</a:t>
            </a:r>
          </a:p>
        </p:txBody>
      </p:sp>
      <p:sp>
        <p:nvSpPr>
          <p:cNvPr id="23" name="Author and Date"/>
          <p:cNvSpPr txBox="1"/>
          <p:nvPr>
            <p:ph type="body" sz="quarter" idx="14" hasCustomPrompt="1"/>
          </p:nvPr>
        </p:nvSpPr>
        <p:spPr>
          <a:xfrm>
            <a:off x="644101" y="1809140"/>
            <a:ext cx="11716599" cy="339722"/>
          </a:xfrm>
          <a:prstGeom prst="rect">
            <a:avLst/>
          </a:prstGeom>
        </p:spPr>
        <p:txBody>
          <a:bodyPr lIns="24383" tIns="24383" rIns="24383" bIns="24383"/>
          <a:lstStyle>
            <a:lvl1pPr marL="0" indent="0" defTabSz="487228">
              <a:spcBef>
                <a:spcPts val="0"/>
              </a:spcBef>
              <a:buSzTx/>
              <a:buFontTx/>
              <a:buNone/>
              <a:defRPr b="1" sz="1992">
                <a:latin typeface="+mn-lt"/>
                <a:ea typeface="+mn-ea"/>
                <a:cs typeface="+mn-cs"/>
                <a:sym typeface="Helvetica Neue"/>
              </a:defRPr>
            </a:lvl1pPr>
          </a:lstStyle>
          <a:p>
            <a:pPr/>
            <a:r>
              <a:t>Author and Date</a:t>
            </a:r>
          </a:p>
        </p:txBody>
      </p:sp>
      <p:sp>
        <p:nvSpPr>
          <p:cNvPr id="24" name="Body Level One…"/>
          <p:cNvSpPr txBox="1"/>
          <p:nvPr>
            <p:ph type="body" sz="quarter" idx="1" hasCustomPrompt="1"/>
          </p:nvPr>
        </p:nvSpPr>
        <p:spPr>
          <a:xfrm>
            <a:off x="643466" y="7411152"/>
            <a:ext cx="11717868" cy="595708"/>
          </a:xfrm>
          <a:prstGeom prst="rect">
            <a:avLst/>
          </a:prstGeom>
        </p:spPr>
        <p:txBody>
          <a:bodyPr lIns="27093" tIns="27093" rIns="27093" bIns="27093"/>
          <a:lstStyle>
            <a:lvl1pPr marL="0" indent="0" defTabSz="587022">
              <a:spcBef>
                <a:spcPts val="0"/>
              </a:spcBef>
              <a:buSzTx/>
              <a:buFontTx/>
              <a:buNone/>
              <a:defRPr b="1" sz="3800">
                <a:latin typeface="+mn-lt"/>
                <a:ea typeface="+mn-ea"/>
                <a:cs typeface="+mn-cs"/>
                <a:sym typeface="Helvetica Neue"/>
              </a:defRPr>
            </a:lvl1pPr>
            <a:lvl2pPr marL="0" indent="0" defTabSz="587022">
              <a:spcBef>
                <a:spcPts val="0"/>
              </a:spcBef>
              <a:buSzTx/>
              <a:buFontTx/>
              <a:buNone/>
              <a:defRPr b="1" sz="3800">
                <a:latin typeface="+mn-lt"/>
                <a:ea typeface="+mn-ea"/>
                <a:cs typeface="+mn-cs"/>
                <a:sym typeface="Helvetica Neue"/>
              </a:defRPr>
            </a:lvl2pPr>
            <a:lvl3pPr marL="0" indent="0" defTabSz="587022">
              <a:spcBef>
                <a:spcPts val="0"/>
              </a:spcBef>
              <a:buSzTx/>
              <a:buFontTx/>
              <a:buNone/>
              <a:defRPr b="1" sz="3800">
                <a:latin typeface="+mn-lt"/>
                <a:ea typeface="+mn-ea"/>
                <a:cs typeface="+mn-cs"/>
                <a:sym typeface="Helvetica Neue"/>
              </a:defRPr>
            </a:lvl3pPr>
            <a:lvl4pPr marL="0" indent="0" defTabSz="587022">
              <a:spcBef>
                <a:spcPts val="0"/>
              </a:spcBef>
              <a:buSzTx/>
              <a:buFontTx/>
              <a:buNone/>
              <a:defRPr b="1" sz="3800">
                <a:latin typeface="+mn-lt"/>
                <a:ea typeface="+mn-ea"/>
                <a:cs typeface="+mn-cs"/>
                <a:sym typeface="Helvetica Neue"/>
              </a:defRPr>
            </a:lvl4pPr>
            <a:lvl5pPr marL="0" indent="0" defTabSz="587022">
              <a:spcBef>
                <a:spcPts val="0"/>
              </a:spcBef>
              <a:buSzTx/>
              <a:buFontTx/>
              <a:buNone/>
              <a:defRPr b="1" sz="3800">
                <a:latin typeface="+mn-lt"/>
                <a:ea typeface="+mn-ea"/>
                <a:cs typeface="+mn-cs"/>
                <a:sym typeface="Helvetica Neue"/>
              </a:defRPr>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xfrm>
            <a:off x="6380889" y="8167799"/>
            <a:ext cx="236357" cy="227721"/>
          </a:xfrm>
          <a:prstGeom prst="rect">
            <a:avLst/>
          </a:prstGeom>
        </p:spPr>
        <p:txBody>
          <a:bodyPr lIns="27093" tIns="27093" rIns="27093" bIns="27093" anchor="b"/>
          <a:lstStyle>
            <a:lvl1pPr algn="ctr" defTabSz="415431">
              <a:defRPr sz="1200">
                <a:solidFill>
                  <a:srgbClr val="000000"/>
                </a:solidFill>
                <a:latin typeface="+mn-lt"/>
                <a:ea typeface="+mn-ea"/>
                <a:cs typeface="+mn-cs"/>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sz="half" idx="13"/>
          </p:nvPr>
        </p:nvSpPr>
        <p:spPr>
          <a:xfrm>
            <a:off x="5852159" y="1110826"/>
            <a:ext cx="6477248" cy="7538721"/>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643466" y="1896533"/>
            <a:ext cx="5215468" cy="3137213"/>
          </a:xfrm>
          <a:prstGeom prst="rect">
            <a:avLst/>
          </a:prstGeom>
        </p:spPr>
        <p:txBody>
          <a:bodyPr lIns="27093" tIns="27093" rIns="27093" bIns="27093" anchor="b"/>
          <a:lstStyle>
            <a:lvl1pPr algn="l" defTabSz="1733930">
              <a:lnSpc>
                <a:spcPct val="80000"/>
              </a:lnSpc>
              <a:defRPr b="1" spc="-119" sz="6000">
                <a:latin typeface="+mn-lt"/>
                <a:ea typeface="+mn-ea"/>
                <a:cs typeface="+mn-cs"/>
                <a:sym typeface="Helvetica Neue"/>
              </a:defRPr>
            </a:lvl1pPr>
          </a:lstStyle>
          <a:p>
            <a:pPr/>
            <a:r>
              <a:t>Slide Title</a:t>
            </a:r>
          </a:p>
        </p:txBody>
      </p:sp>
      <p:sp>
        <p:nvSpPr>
          <p:cNvPr id="34" name="Body Level One…"/>
          <p:cNvSpPr txBox="1"/>
          <p:nvPr>
            <p:ph type="body" sz="quarter" idx="1" hasCustomPrompt="1"/>
          </p:nvPr>
        </p:nvSpPr>
        <p:spPr>
          <a:xfrm>
            <a:off x="643466" y="4984841"/>
            <a:ext cx="5215468" cy="2872226"/>
          </a:xfrm>
          <a:prstGeom prst="rect">
            <a:avLst/>
          </a:prstGeom>
        </p:spPr>
        <p:txBody>
          <a:bodyPr lIns="27093" tIns="27093" rIns="27093" bIns="27093"/>
          <a:lstStyle>
            <a:lvl1pPr marL="0" indent="0" defTabSz="587022">
              <a:spcBef>
                <a:spcPts val="0"/>
              </a:spcBef>
              <a:buSzTx/>
              <a:buFontTx/>
              <a:buNone/>
              <a:defRPr b="1" sz="3800">
                <a:latin typeface="+mn-lt"/>
                <a:ea typeface="+mn-ea"/>
                <a:cs typeface="+mn-cs"/>
                <a:sym typeface="Helvetica Neue"/>
              </a:defRPr>
            </a:lvl1pPr>
            <a:lvl2pPr marL="0" indent="0" defTabSz="587022">
              <a:spcBef>
                <a:spcPts val="0"/>
              </a:spcBef>
              <a:buSzTx/>
              <a:buFontTx/>
              <a:buNone/>
              <a:defRPr b="1" sz="3800">
                <a:latin typeface="+mn-lt"/>
                <a:ea typeface="+mn-ea"/>
                <a:cs typeface="+mn-cs"/>
                <a:sym typeface="Helvetica Neue"/>
              </a:defRPr>
            </a:lvl2pPr>
            <a:lvl3pPr marL="0" indent="0" defTabSz="587022">
              <a:spcBef>
                <a:spcPts val="0"/>
              </a:spcBef>
              <a:buSzTx/>
              <a:buFontTx/>
              <a:buNone/>
              <a:defRPr b="1" sz="3800">
                <a:latin typeface="+mn-lt"/>
                <a:ea typeface="+mn-ea"/>
                <a:cs typeface="+mn-cs"/>
                <a:sym typeface="Helvetica Neue"/>
              </a:defRPr>
            </a:lvl3pPr>
            <a:lvl4pPr marL="0" indent="0" defTabSz="587022">
              <a:spcBef>
                <a:spcPts val="0"/>
              </a:spcBef>
              <a:buSzTx/>
              <a:buFontTx/>
              <a:buNone/>
              <a:defRPr b="1" sz="3800">
                <a:latin typeface="+mn-lt"/>
                <a:ea typeface="+mn-ea"/>
                <a:cs typeface="+mn-cs"/>
                <a:sym typeface="Helvetica Neue"/>
              </a:defRPr>
            </a:lvl4pPr>
            <a:lvl5pPr marL="0" indent="0" defTabSz="587022">
              <a:spcBef>
                <a:spcPts val="0"/>
              </a:spcBef>
              <a:buSzTx/>
              <a:buFontTx/>
              <a:buNone/>
              <a:defRPr b="1" sz="3800">
                <a:latin typeface="+mn-lt"/>
                <a:ea typeface="+mn-ea"/>
                <a:cs typeface="+mn-cs"/>
                <a:sym typeface="Helvetica Neue"/>
              </a:defRPr>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6380889" y="8170057"/>
            <a:ext cx="236357" cy="227721"/>
          </a:xfrm>
          <a:prstGeom prst="rect">
            <a:avLst/>
          </a:prstGeom>
        </p:spPr>
        <p:txBody>
          <a:bodyPr lIns="27093" tIns="27093" rIns="27093" bIns="27093" anchor="b"/>
          <a:lstStyle>
            <a:lvl1pPr algn="ctr" defTabSz="415431">
              <a:defRPr sz="1200">
                <a:solidFill>
                  <a:srgbClr val="000000"/>
                </a:solidFill>
                <a:latin typeface="+mn-lt"/>
                <a:ea typeface="+mn-ea"/>
                <a:cs typeface="+mn-cs"/>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xfrm>
            <a:off x="643466" y="1794933"/>
            <a:ext cx="11717868" cy="764354"/>
          </a:xfrm>
          <a:prstGeom prst="rect">
            <a:avLst/>
          </a:prstGeom>
        </p:spPr>
        <p:txBody>
          <a:bodyPr lIns="27093" tIns="27093" rIns="27093" bIns="27093" anchor="t"/>
          <a:lstStyle>
            <a:lvl1pPr algn="l" defTabSz="1733930">
              <a:lnSpc>
                <a:spcPct val="80000"/>
              </a:lnSpc>
              <a:defRPr b="1" spc="-119" sz="6000">
                <a:latin typeface="+mn-lt"/>
                <a:ea typeface="+mn-ea"/>
                <a:cs typeface="+mn-cs"/>
                <a:sym typeface="Helvetica Neue"/>
              </a:defRPr>
            </a:lvl1pPr>
          </a:lstStyle>
          <a:p>
            <a:pPr/>
            <a:r>
              <a:t>Slide Title</a:t>
            </a:r>
          </a:p>
        </p:txBody>
      </p:sp>
      <p:sp>
        <p:nvSpPr>
          <p:cNvPr id="43" name="Slide Subtitle"/>
          <p:cNvSpPr txBox="1"/>
          <p:nvPr>
            <p:ph type="body" sz="quarter" idx="13" hasCustomPrompt="1"/>
          </p:nvPr>
        </p:nvSpPr>
        <p:spPr>
          <a:xfrm>
            <a:off x="643466" y="2484779"/>
            <a:ext cx="11717868" cy="498550"/>
          </a:xfrm>
          <a:prstGeom prst="rect">
            <a:avLst/>
          </a:prstGeom>
        </p:spPr>
        <p:txBody>
          <a:bodyPr lIns="24383" tIns="24383" rIns="24383" bIns="24383"/>
          <a:lstStyle>
            <a:lvl1pPr marL="0" indent="0" defTabSz="457877">
              <a:spcBef>
                <a:spcPts val="0"/>
              </a:spcBef>
              <a:buSzTx/>
              <a:buFontTx/>
              <a:buNone/>
              <a:defRPr b="1" sz="2964">
                <a:latin typeface="+mn-lt"/>
                <a:ea typeface="+mn-ea"/>
                <a:cs typeface="+mn-cs"/>
                <a:sym typeface="Helvetica Neue"/>
              </a:defRPr>
            </a:lvl1pPr>
          </a:lstStyle>
          <a:p>
            <a:pPr/>
            <a:r>
              <a:t>Slide Subtitle</a:t>
            </a:r>
          </a:p>
        </p:txBody>
      </p:sp>
      <p:sp>
        <p:nvSpPr>
          <p:cNvPr id="44" name="Body Level One…"/>
          <p:cNvSpPr txBox="1"/>
          <p:nvPr>
            <p:ph type="body" idx="1" hasCustomPrompt="1"/>
          </p:nvPr>
        </p:nvSpPr>
        <p:spPr>
          <a:xfrm>
            <a:off x="643466" y="3485069"/>
            <a:ext cx="11717868" cy="4403207"/>
          </a:xfrm>
          <a:prstGeom prst="rect">
            <a:avLst/>
          </a:prstGeom>
        </p:spPr>
        <p:txBody>
          <a:bodyPr lIns="27093" tIns="27093" rIns="27093" bIns="27093"/>
          <a:lstStyle>
            <a:lvl1pPr marL="431800" indent="-431800" defTabSz="1733930">
              <a:lnSpc>
                <a:spcPct val="90000"/>
              </a:lnSpc>
              <a:spcBef>
                <a:spcPts val="3200"/>
              </a:spcBef>
              <a:buSzPct val="123000"/>
              <a:buFontTx/>
              <a:defRPr sz="3400">
                <a:latin typeface="+mn-lt"/>
                <a:ea typeface="+mn-ea"/>
                <a:cs typeface="+mn-cs"/>
                <a:sym typeface="Helvetica Neue"/>
              </a:defRPr>
            </a:lvl1pPr>
            <a:lvl2pPr marL="1041400" indent="-431800" defTabSz="1733930">
              <a:lnSpc>
                <a:spcPct val="90000"/>
              </a:lnSpc>
              <a:spcBef>
                <a:spcPts val="3200"/>
              </a:spcBef>
              <a:buSzPct val="123000"/>
              <a:buFontTx/>
              <a:buChar char="•"/>
              <a:defRPr sz="3400">
                <a:latin typeface="+mn-lt"/>
                <a:ea typeface="+mn-ea"/>
                <a:cs typeface="+mn-cs"/>
                <a:sym typeface="Helvetica Neue"/>
              </a:defRPr>
            </a:lvl2pPr>
            <a:lvl3pPr marL="1651000" indent="-431800" defTabSz="1733930">
              <a:lnSpc>
                <a:spcPct val="90000"/>
              </a:lnSpc>
              <a:spcBef>
                <a:spcPts val="3200"/>
              </a:spcBef>
              <a:buSzPct val="123000"/>
              <a:buFontTx/>
              <a:defRPr sz="3400">
                <a:latin typeface="+mn-lt"/>
                <a:ea typeface="+mn-ea"/>
                <a:cs typeface="+mn-cs"/>
                <a:sym typeface="Helvetica Neue"/>
              </a:defRPr>
            </a:lvl3pPr>
            <a:lvl4pPr marL="2260600" indent="-431800" defTabSz="1733930">
              <a:lnSpc>
                <a:spcPct val="90000"/>
              </a:lnSpc>
              <a:spcBef>
                <a:spcPts val="3200"/>
              </a:spcBef>
              <a:buSzPct val="123000"/>
              <a:buFontTx/>
              <a:buChar char="•"/>
              <a:defRPr sz="3400">
                <a:latin typeface="+mn-lt"/>
                <a:ea typeface="+mn-ea"/>
                <a:cs typeface="+mn-cs"/>
                <a:sym typeface="Helvetica Neue"/>
              </a:defRPr>
            </a:lvl4pPr>
            <a:lvl5pPr marL="2870200" indent="-431800" defTabSz="1733930">
              <a:lnSpc>
                <a:spcPct val="90000"/>
              </a:lnSpc>
              <a:spcBef>
                <a:spcPts val="3200"/>
              </a:spcBef>
              <a:buSzPct val="123000"/>
              <a:buFontTx/>
              <a:buChar char="•"/>
              <a:defRPr sz="3400">
                <a:latin typeface="+mn-lt"/>
                <a:ea typeface="+mn-ea"/>
                <a:cs typeface="+mn-cs"/>
                <a:sym typeface="Helvetica Neue"/>
              </a:defRPr>
            </a:lvl5pPr>
          </a:lstStyle>
          <a:p>
            <a:pPr/>
            <a:r>
              <a:t>Slide bullet text</a:t>
            </a:r>
          </a:p>
          <a:p>
            <a:pPr lvl="1"/>
            <a:r>
              <a:t/>
            </a:r>
          </a:p>
          <a:p>
            <a:pPr lvl="2"/>
            <a:r>
              <a:t/>
            </a:r>
          </a:p>
          <a:p>
            <a:pPr lvl="3"/>
            <a:r>
              <a:t/>
            </a:r>
          </a:p>
          <a:p>
            <a:pPr lvl="4"/>
            <a:r>
              <a:t/>
            </a:r>
          </a:p>
        </p:txBody>
      </p:sp>
      <p:sp>
        <p:nvSpPr>
          <p:cNvPr id="45" name="Slide Number"/>
          <p:cNvSpPr txBox="1"/>
          <p:nvPr>
            <p:ph type="sldNum" sz="quarter" idx="2"/>
          </p:nvPr>
        </p:nvSpPr>
        <p:spPr>
          <a:xfrm>
            <a:off x="6380889" y="8167799"/>
            <a:ext cx="236357" cy="227721"/>
          </a:xfrm>
          <a:prstGeom prst="rect">
            <a:avLst/>
          </a:prstGeom>
        </p:spPr>
        <p:txBody>
          <a:bodyPr lIns="27093" tIns="27093" rIns="27093" bIns="27093" anchor="b"/>
          <a:lstStyle>
            <a:lvl1pPr algn="ctr" defTabSz="415431">
              <a:defRPr sz="1200">
                <a:solidFill>
                  <a:srgbClr val="000000"/>
                </a:solidFill>
                <a:latin typeface="+mn-lt"/>
                <a:ea typeface="+mn-ea"/>
                <a:cs typeface="+mn-cs"/>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xfrm>
            <a:off x="643466" y="3485069"/>
            <a:ext cx="11717868" cy="4403207"/>
          </a:xfrm>
          <a:prstGeom prst="rect">
            <a:avLst/>
          </a:prstGeom>
        </p:spPr>
        <p:txBody>
          <a:bodyPr lIns="27093" tIns="27093" rIns="27093" bIns="27093" numCol="2" spcCol="585893"/>
          <a:lstStyle>
            <a:lvl1pPr marL="431800" indent="-431800" defTabSz="1733930">
              <a:lnSpc>
                <a:spcPct val="90000"/>
              </a:lnSpc>
              <a:spcBef>
                <a:spcPts val="3200"/>
              </a:spcBef>
              <a:buSzPct val="123000"/>
              <a:buFontTx/>
              <a:defRPr sz="3400">
                <a:latin typeface="+mn-lt"/>
                <a:ea typeface="+mn-ea"/>
                <a:cs typeface="+mn-cs"/>
                <a:sym typeface="Helvetica Neue"/>
              </a:defRPr>
            </a:lvl1pPr>
            <a:lvl2pPr marL="1041400" indent="-431800" defTabSz="1733930">
              <a:lnSpc>
                <a:spcPct val="90000"/>
              </a:lnSpc>
              <a:spcBef>
                <a:spcPts val="3200"/>
              </a:spcBef>
              <a:buSzPct val="123000"/>
              <a:buFontTx/>
              <a:buChar char="•"/>
              <a:defRPr sz="3400">
                <a:latin typeface="+mn-lt"/>
                <a:ea typeface="+mn-ea"/>
                <a:cs typeface="+mn-cs"/>
                <a:sym typeface="Helvetica Neue"/>
              </a:defRPr>
            </a:lvl2pPr>
            <a:lvl3pPr marL="1651000" indent="-431800" defTabSz="1733930">
              <a:lnSpc>
                <a:spcPct val="90000"/>
              </a:lnSpc>
              <a:spcBef>
                <a:spcPts val="3200"/>
              </a:spcBef>
              <a:buSzPct val="123000"/>
              <a:buFontTx/>
              <a:defRPr sz="3400">
                <a:latin typeface="+mn-lt"/>
                <a:ea typeface="+mn-ea"/>
                <a:cs typeface="+mn-cs"/>
                <a:sym typeface="Helvetica Neue"/>
              </a:defRPr>
            </a:lvl3pPr>
            <a:lvl4pPr marL="2260600" indent="-431800" defTabSz="1733930">
              <a:lnSpc>
                <a:spcPct val="90000"/>
              </a:lnSpc>
              <a:spcBef>
                <a:spcPts val="3200"/>
              </a:spcBef>
              <a:buSzPct val="123000"/>
              <a:buFontTx/>
              <a:buChar char="•"/>
              <a:defRPr sz="3400">
                <a:latin typeface="+mn-lt"/>
                <a:ea typeface="+mn-ea"/>
                <a:cs typeface="+mn-cs"/>
                <a:sym typeface="Helvetica Neue"/>
              </a:defRPr>
            </a:lvl4pPr>
            <a:lvl5pPr marL="2870200" indent="-431800" defTabSz="1733930">
              <a:lnSpc>
                <a:spcPct val="90000"/>
              </a:lnSpc>
              <a:spcBef>
                <a:spcPts val="3200"/>
              </a:spcBef>
              <a:buSzPct val="123000"/>
              <a:buFontTx/>
              <a:buChar char="•"/>
              <a:defRPr sz="3400">
                <a:latin typeface="+mn-lt"/>
                <a:ea typeface="+mn-ea"/>
                <a:cs typeface="+mn-cs"/>
                <a:sym typeface="Helvetica Neue"/>
              </a:defRPr>
            </a:lvl5pPr>
          </a:lstStyle>
          <a:p>
            <a:pPr/>
            <a:r>
              <a:t>Slide bullet text</a:t>
            </a:r>
          </a:p>
          <a:p>
            <a:pPr lvl="1"/>
            <a:r>
              <a:t/>
            </a:r>
          </a:p>
          <a:p>
            <a:pPr lvl="2"/>
            <a:r>
              <a:t/>
            </a:r>
          </a:p>
          <a:p>
            <a:pPr lvl="3"/>
            <a:r>
              <a:t/>
            </a:r>
          </a:p>
          <a:p>
            <a:pPr lvl="4"/>
            <a:r>
              <a:t/>
            </a:r>
          </a:p>
        </p:txBody>
      </p:sp>
      <p:sp>
        <p:nvSpPr>
          <p:cNvPr id="53" name="Slide Number"/>
          <p:cNvSpPr txBox="1"/>
          <p:nvPr>
            <p:ph type="sldNum" sz="quarter" idx="2"/>
          </p:nvPr>
        </p:nvSpPr>
        <p:spPr>
          <a:xfrm>
            <a:off x="6380889" y="8167799"/>
            <a:ext cx="236357" cy="227721"/>
          </a:xfrm>
          <a:prstGeom prst="rect">
            <a:avLst/>
          </a:prstGeom>
        </p:spPr>
        <p:txBody>
          <a:bodyPr lIns="27093" tIns="27093" rIns="27093" bIns="27093" anchor="b"/>
          <a:lstStyle>
            <a:lvl1pPr algn="ctr" defTabSz="415431">
              <a:defRPr sz="1200">
                <a:solidFill>
                  <a:srgbClr val="000000"/>
                </a:solidFill>
                <a:latin typeface="+mn-lt"/>
                <a:ea typeface="+mn-ea"/>
                <a:cs typeface="+mn-cs"/>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13" hasCustomPrompt="1"/>
          </p:nvPr>
        </p:nvSpPr>
        <p:spPr>
          <a:xfrm>
            <a:off x="643466" y="2484779"/>
            <a:ext cx="5215468" cy="498550"/>
          </a:xfrm>
          <a:prstGeom prst="rect">
            <a:avLst/>
          </a:prstGeom>
        </p:spPr>
        <p:txBody>
          <a:bodyPr lIns="24383" tIns="24383" rIns="24383" bIns="24383"/>
          <a:lstStyle>
            <a:lvl1pPr marL="0" indent="0" defTabSz="457877">
              <a:spcBef>
                <a:spcPts val="0"/>
              </a:spcBef>
              <a:buSzTx/>
              <a:buFontTx/>
              <a:buNone/>
              <a:defRPr b="1" sz="2964">
                <a:latin typeface="+mn-lt"/>
                <a:ea typeface="+mn-ea"/>
                <a:cs typeface="+mn-cs"/>
                <a:sym typeface="Helvetica Neue"/>
              </a:defRPr>
            </a:lvl1pPr>
          </a:lstStyle>
          <a:p>
            <a:pPr/>
            <a:r>
              <a:t>Slide Subtitle</a:t>
            </a:r>
          </a:p>
        </p:txBody>
      </p:sp>
      <p:sp>
        <p:nvSpPr>
          <p:cNvPr id="61" name="Body Level One…"/>
          <p:cNvSpPr txBox="1"/>
          <p:nvPr>
            <p:ph type="body" sz="quarter" idx="1" hasCustomPrompt="1"/>
          </p:nvPr>
        </p:nvSpPr>
        <p:spPr>
          <a:xfrm>
            <a:off x="643466" y="3485069"/>
            <a:ext cx="5215468" cy="4403536"/>
          </a:xfrm>
          <a:prstGeom prst="rect">
            <a:avLst/>
          </a:prstGeom>
        </p:spPr>
        <p:txBody>
          <a:bodyPr lIns="27093" tIns="27093" rIns="27093" bIns="27093"/>
          <a:lstStyle>
            <a:lvl1pPr marL="431800" indent="-431800" defTabSz="1733930">
              <a:lnSpc>
                <a:spcPct val="90000"/>
              </a:lnSpc>
              <a:spcBef>
                <a:spcPts val="3200"/>
              </a:spcBef>
              <a:buSzPct val="123000"/>
              <a:buFontTx/>
              <a:defRPr sz="3400">
                <a:latin typeface="+mn-lt"/>
                <a:ea typeface="+mn-ea"/>
                <a:cs typeface="+mn-cs"/>
                <a:sym typeface="Helvetica Neue"/>
              </a:defRPr>
            </a:lvl1pPr>
            <a:lvl2pPr marL="1041400" indent="-431800" defTabSz="1733930">
              <a:lnSpc>
                <a:spcPct val="90000"/>
              </a:lnSpc>
              <a:spcBef>
                <a:spcPts val="3200"/>
              </a:spcBef>
              <a:buSzPct val="123000"/>
              <a:buFontTx/>
              <a:buChar char="•"/>
              <a:defRPr sz="3400">
                <a:latin typeface="+mn-lt"/>
                <a:ea typeface="+mn-ea"/>
                <a:cs typeface="+mn-cs"/>
                <a:sym typeface="Helvetica Neue"/>
              </a:defRPr>
            </a:lvl2pPr>
            <a:lvl3pPr marL="1651000" indent="-431800" defTabSz="1733930">
              <a:lnSpc>
                <a:spcPct val="90000"/>
              </a:lnSpc>
              <a:spcBef>
                <a:spcPts val="3200"/>
              </a:spcBef>
              <a:buSzPct val="123000"/>
              <a:buFontTx/>
              <a:defRPr sz="3400">
                <a:latin typeface="+mn-lt"/>
                <a:ea typeface="+mn-ea"/>
                <a:cs typeface="+mn-cs"/>
                <a:sym typeface="Helvetica Neue"/>
              </a:defRPr>
            </a:lvl3pPr>
            <a:lvl4pPr marL="2260600" indent="-431800" defTabSz="1733930">
              <a:lnSpc>
                <a:spcPct val="90000"/>
              </a:lnSpc>
              <a:spcBef>
                <a:spcPts val="3200"/>
              </a:spcBef>
              <a:buSzPct val="123000"/>
              <a:buFontTx/>
              <a:buChar char="•"/>
              <a:defRPr sz="3400">
                <a:latin typeface="+mn-lt"/>
                <a:ea typeface="+mn-ea"/>
                <a:cs typeface="+mn-cs"/>
                <a:sym typeface="Helvetica Neue"/>
              </a:defRPr>
            </a:lvl4pPr>
            <a:lvl5pPr marL="2870200" indent="-431800" defTabSz="1733930">
              <a:lnSpc>
                <a:spcPct val="90000"/>
              </a:lnSpc>
              <a:spcBef>
                <a:spcPts val="3200"/>
              </a:spcBef>
              <a:buSzPct val="123000"/>
              <a:buFontTx/>
              <a:buChar char="•"/>
              <a:defRPr sz="3400">
                <a:latin typeface="+mn-lt"/>
                <a:ea typeface="+mn-ea"/>
                <a:cs typeface="+mn-cs"/>
                <a:sym typeface="Helvetica Neue"/>
              </a:defRPr>
            </a:lvl5pPr>
          </a:lstStyle>
          <a:p>
            <a:pPr/>
            <a:r>
              <a:t>Slide bullet text</a:t>
            </a:r>
          </a:p>
          <a:p>
            <a:pPr lvl="1"/>
            <a:r>
              <a:t/>
            </a:r>
          </a:p>
          <a:p>
            <a:pPr lvl="2"/>
            <a:r>
              <a:t/>
            </a:r>
          </a:p>
          <a:p>
            <a:pPr lvl="3"/>
            <a:r>
              <a:t/>
            </a:r>
          </a:p>
          <a:p>
            <a:pPr lvl="4"/>
            <a:r>
              <a:t/>
            </a:r>
          </a:p>
        </p:txBody>
      </p:sp>
      <p:sp>
        <p:nvSpPr>
          <p:cNvPr id="62" name="660384004_1290x1720.jpg"/>
          <p:cNvSpPr/>
          <p:nvPr>
            <p:ph type="pic" sz="half" idx="14"/>
          </p:nvPr>
        </p:nvSpPr>
        <p:spPr>
          <a:xfrm>
            <a:off x="6502400" y="1001991"/>
            <a:ext cx="5822333" cy="7763111"/>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643466" y="1794933"/>
            <a:ext cx="5215468" cy="765387"/>
          </a:xfrm>
          <a:prstGeom prst="rect">
            <a:avLst/>
          </a:prstGeom>
        </p:spPr>
        <p:txBody>
          <a:bodyPr lIns="27093" tIns="27093" rIns="27093" bIns="27093" anchor="t"/>
          <a:lstStyle>
            <a:lvl1pPr algn="l" defTabSz="1733930">
              <a:lnSpc>
                <a:spcPct val="80000"/>
              </a:lnSpc>
              <a:defRPr b="1" spc="-119" sz="6000">
                <a:latin typeface="+mn-lt"/>
                <a:ea typeface="+mn-ea"/>
                <a:cs typeface="+mn-cs"/>
                <a:sym typeface="Helvetica Neue"/>
              </a:defRPr>
            </a:lvl1pPr>
          </a:lstStyle>
          <a:p>
            <a:pPr/>
            <a:r>
              <a:t>Slide Title</a:t>
            </a:r>
          </a:p>
        </p:txBody>
      </p:sp>
      <p:sp>
        <p:nvSpPr>
          <p:cNvPr id="64" name="Slide Number"/>
          <p:cNvSpPr txBox="1"/>
          <p:nvPr>
            <p:ph type="sldNum" sz="quarter" idx="2"/>
          </p:nvPr>
        </p:nvSpPr>
        <p:spPr>
          <a:xfrm>
            <a:off x="6380889" y="8167799"/>
            <a:ext cx="236357" cy="227721"/>
          </a:xfrm>
          <a:prstGeom prst="rect">
            <a:avLst/>
          </a:prstGeom>
        </p:spPr>
        <p:txBody>
          <a:bodyPr lIns="27093" tIns="27093" rIns="27093" bIns="27093" anchor="b"/>
          <a:lstStyle>
            <a:lvl1pPr algn="ctr" defTabSz="415431">
              <a:defRPr sz="1200">
                <a:solidFill>
                  <a:srgbClr val="000000"/>
                </a:solidFill>
                <a:latin typeface="+mn-lt"/>
                <a:ea typeface="+mn-ea"/>
                <a:cs typeface="+mn-cs"/>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643464" y="3637279"/>
            <a:ext cx="11717870" cy="2479042"/>
          </a:xfrm>
          <a:prstGeom prst="rect">
            <a:avLst/>
          </a:prstGeom>
        </p:spPr>
        <p:txBody>
          <a:bodyPr lIns="27093" tIns="27093" rIns="27093" bIns="27093"/>
          <a:lstStyle>
            <a:lvl1pPr algn="l" defTabSz="1733930">
              <a:lnSpc>
                <a:spcPct val="80000"/>
              </a:lnSpc>
              <a:defRPr spc="-164" sz="82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6380889" y="8170057"/>
            <a:ext cx="236357" cy="227721"/>
          </a:xfrm>
          <a:prstGeom prst="rect">
            <a:avLst/>
          </a:prstGeom>
        </p:spPr>
        <p:txBody>
          <a:bodyPr lIns="27093" tIns="27093" rIns="27093" bIns="27093" anchor="b"/>
          <a:lstStyle>
            <a:lvl1pPr algn="ctr" defTabSz="415431">
              <a:defRPr sz="1200">
                <a:solidFill>
                  <a:srgbClr val="000000"/>
                </a:solidFill>
                <a:latin typeface="+mn-lt"/>
                <a:ea typeface="+mn-ea"/>
                <a:cs typeface="+mn-cs"/>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643466" y="1794933"/>
            <a:ext cx="11717868" cy="765307"/>
          </a:xfrm>
          <a:prstGeom prst="rect">
            <a:avLst/>
          </a:prstGeom>
        </p:spPr>
        <p:txBody>
          <a:bodyPr lIns="27093" tIns="27093" rIns="27093" bIns="27093" anchor="t"/>
          <a:lstStyle>
            <a:lvl1pPr algn="l" defTabSz="1733930">
              <a:lnSpc>
                <a:spcPct val="80000"/>
              </a:lnSpc>
              <a:defRPr b="1" spc="-119" sz="6000">
                <a:latin typeface="+mn-lt"/>
                <a:ea typeface="+mn-ea"/>
                <a:cs typeface="+mn-cs"/>
                <a:sym typeface="Helvetica Neue"/>
              </a:defRPr>
            </a:lvl1pPr>
          </a:lstStyle>
          <a:p>
            <a:pPr/>
            <a:r>
              <a:t>Slide Title</a:t>
            </a:r>
          </a:p>
        </p:txBody>
      </p:sp>
      <p:sp>
        <p:nvSpPr>
          <p:cNvPr id="80" name="Slide Subtitle"/>
          <p:cNvSpPr txBox="1"/>
          <p:nvPr>
            <p:ph type="body" sz="quarter" idx="13" hasCustomPrompt="1"/>
          </p:nvPr>
        </p:nvSpPr>
        <p:spPr>
          <a:xfrm>
            <a:off x="643466" y="2484779"/>
            <a:ext cx="11717868" cy="498550"/>
          </a:xfrm>
          <a:prstGeom prst="rect">
            <a:avLst/>
          </a:prstGeom>
        </p:spPr>
        <p:txBody>
          <a:bodyPr lIns="24383" tIns="24383" rIns="24383" bIns="24383"/>
          <a:lstStyle>
            <a:lvl1pPr marL="0" indent="0" defTabSz="457877">
              <a:spcBef>
                <a:spcPts val="0"/>
              </a:spcBef>
              <a:buSzTx/>
              <a:buFontTx/>
              <a:buNone/>
              <a:defRPr b="1" sz="2964">
                <a:latin typeface="+mn-lt"/>
                <a:ea typeface="+mn-ea"/>
                <a:cs typeface="+mn-cs"/>
                <a:sym typeface="Helvetica Neue"/>
              </a:defRPr>
            </a:lvl1pPr>
          </a:lstStyle>
          <a:p>
            <a:pPr/>
            <a:r>
              <a:t>Slide Subtitle</a:t>
            </a:r>
          </a:p>
        </p:txBody>
      </p:sp>
      <p:sp>
        <p:nvSpPr>
          <p:cNvPr id="81" name="Slide Number"/>
          <p:cNvSpPr txBox="1"/>
          <p:nvPr>
            <p:ph type="sldNum" sz="quarter" idx="2"/>
          </p:nvPr>
        </p:nvSpPr>
        <p:spPr>
          <a:xfrm>
            <a:off x="6380889" y="8167799"/>
            <a:ext cx="236357" cy="227721"/>
          </a:xfrm>
          <a:prstGeom prst="rect">
            <a:avLst/>
          </a:prstGeom>
        </p:spPr>
        <p:txBody>
          <a:bodyPr lIns="27093" tIns="27093" rIns="27093" bIns="27093" anchor="b"/>
          <a:lstStyle>
            <a:lvl1pPr algn="ctr" defTabSz="415431">
              <a:defRPr sz="1200">
                <a:solidFill>
                  <a:srgbClr val="000000"/>
                </a:solidFill>
                <a:latin typeface="+mn-lt"/>
                <a:ea typeface="+mn-ea"/>
                <a:cs typeface="+mn-cs"/>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643466" y="1794933"/>
            <a:ext cx="11717868" cy="765387"/>
          </a:xfrm>
          <a:prstGeom prst="rect">
            <a:avLst/>
          </a:prstGeom>
        </p:spPr>
        <p:txBody>
          <a:bodyPr lIns="27093" tIns="27093" rIns="27093" bIns="27093" anchor="t"/>
          <a:lstStyle>
            <a:lvl1pPr algn="l" defTabSz="1733930">
              <a:lnSpc>
                <a:spcPct val="80000"/>
              </a:lnSpc>
              <a:defRPr b="1" spc="-119" sz="6000">
                <a:latin typeface="+mn-lt"/>
                <a:ea typeface="+mn-ea"/>
                <a:cs typeface="+mn-cs"/>
                <a:sym typeface="Helvetica Neue"/>
              </a:defRPr>
            </a:lvl1pPr>
          </a:lstStyle>
          <a:p>
            <a:pPr/>
            <a:r>
              <a:t>Agenda Title</a:t>
            </a:r>
          </a:p>
        </p:txBody>
      </p:sp>
      <p:sp>
        <p:nvSpPr>
          <p:cNvPr id="89" name="Agenda Subtitle"/>
          <p:cNvSpPr txBox="1"/>
          <p:nvPr>
            <p:ph type="body" sz="quarter" idx="13" hasCustomPrompt="1"/>
          </p:nvPr>
        </p:nvSpPr>
        <p:spPr>
          <a:xfrm>
            <a:off x="643466" y="2484779"/>
            <a:ext cx="11717868" cy="498550"/>
          </a:xfrm>
          <a:prstGeom prst="rect">
            <a:avLst/>
          </a:prstGeom>
        </p:spPr>
        <p:txBody>
          <a:bodyPr lIns="24383" tIns="24383" rIns="24383" bIns="24383"/>
          <a:lstStyle>
            <a:lvl1pPr marL="0" indent="0" defTabSz="457877">
              <a:spcBef>
                <a:spcPts val="0"/>
              </a:spcBef>
              <a:buSzTx/>
              <a:buFontTx/>
              <a:buNone/>
              <a:defRPr b="1" sz="2964">
                <a:latin typeface="+mn-lt"/>
                <a:ea typeface="+mn-ea"/>
                <a:cs typeface="+mn-cs"/>
                <a:sym typeface="Helvetica Neue"/>
              </a:defRPr>
            </a:lvl1pPr>
          </a:lstStyle>
          <a:p>
            <a:pPr/>
            <a:r>
              <a:t>Agenda Subtitle</a:t>
            </a:r>
          </a:p>
        </p:txBody>
      </p:sp>
      <p:sp>
        <p:nvSpPr>
          <p:cNvPr id="90" name="Body Level One…"/>
          <p:cNvSpPr txBox="1"/>
          <p:nvPr>
            <p:ph type="body" idx="1" hasCustomPrompt="1"/>
          </p:nvPr>
        </p:nvSpPr>
        <p:spPr>
          <a:xfrm>
            <a:off x="643466" y="3485069"/>
            <a:ext cx="11717868" cy="4403207"/>
          </a:xfrm>
          <a:prstGeom prst="rect">
            <a:avLst/>
          </a:prstGeom>
        </p:spPr>
        <p:txBody>
          <a:bodyPr lIns="27093" tIns="27093" rIns="27093" bIns="27093"/>
          <a:lstStyle>
            <a:lvl1pPr marL="0" indent="0" defTabSz="587022">
              <a:spcBef>
                <a:spcPts val="1200"/>
              </a:spcBef>
              <a:buSzTx/>
              <a:buFontTx/>
              <a:buNone/>
              <a:defRPr spc="-38" sz="3800">
                <a:latin typeface="+mn-lt"/>
                <a:ea typeface="+mn-ea"/>
                <a:cs typeface="+mn-cs"/>
                <a:sym typeface="Helvetica Neue"/>
              </a:defRPr>
            </a:lvl1pPr>
            <a:lvl2pPr marL="0" indent="0" defTabSz="587022">
              <a:spcBef>
                <a:spcPts val="1200"/>
              </a:spcBef>
              <a:buSzTx/>
              <a:buFontTx/>
              <a:buNone/>
              <a:defRPr spc="-38" sz="3800">
                <a:latin typeface="+mn-lt"/>
                <a:ea typeface="+mn-ea"/>
                <a:cs typeface="+mn-cs"/>
                <a:sym typeface="Helvetica Neue"/>
              </a:defRPr>
            </a:lvl2pPr>
            <a:lvl3pPr marL="0" indent="0" defTabSz="587022">
              <a:spcBef>
                <a:spcPts val="1200"/>
              </a:spcBef>
              <a:buSzTx/>
              <a:buFontTx/>
              <a:buNone/>
              <a:defRPr spc="-38" sz="3800">
                <a:latin typeface="+mn-lt"/>
                <a:ea typeface="+mn-ea"/>
                <a:cs typeface="+mn-cs"/>
                <a:sym typeface="Helvetica Neue"/>
              </a:defRPr>
            </a:lvl3pPr>
            <a:lvl4pPr marL="0" indent="0" defTabSz="587022">
              <a:spcBef>
                <a:spcPts val="1200"/>
              </a:spcBef>
              <a:buSzTx/>
              <a:buFontTx/>
              <a:buNone/>
              <a:defRPr spc="-38" sz="3800">
                <a:latin typeface="+mn-lt"/>
                <a:ea typeface="+mn-ea"/>
                <a:cs typeface="+mn-cs"/>
                <a:sym typeface="Helvetica Neue"/>
              </a:defRPr>
            </a:lvl4pPr>
            <a:lvl5pPr marL="0" indent="0" defTabSz="587022">
              <a:spcBef>
                <a:spcPts val="1200"/>
              </a:spcBef>
              <a:buSzTx/>
              <a:buFontTx/>
              <a:buNone/>
              <a:defRPr spc="-38" sz="3800">
                <a:latin typeface="+mn-lt"/>
                <a:ea typeface="+mn-ea"/>
                <a:cs typeface="+mn-cs"/>
                <a:sym typeface="Helvetica Neue"/>
              </a:defRPr>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xfrm>
            <a:off x="6380889" y="8167799"/>
            <a:ext cx="236357" cy="227721"/>
          </a:xfrm>
          <a:prstGeom prst="rect">
            <a:avLst/>
          </a:prstGeom>
        </p:spPr>
        <p:txBody>
          <a:bodyPr lIns="27093" tIns="27093" rIns="27093" bIns="27093" anchor="b"/>
          <a:lstStyle>
            <a:lvl1pPr algn="ctr" defTabSz="415431">
              <a:defRPr sz="1200">
                <a:solidFill>
                  <a:srgbClr val="000000"/>
                </a:solidFill>
                <a:latin typeface="+mn-lt"/>
                <a:ea typeface="+mn-ea"/>
                <a:cs typeface="+mn-cs"/>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50238" y="390595"/>
            <a:ext cx="11704324" cy="1625602"/>
          </a:xfrm>
          <a:prstGeom prst="rect">
            <a:avLst/>
          </a:prstGeom>
          <a:ln w="3175">
            <a:miter lim="400000"/>
          </a:ln>
          <a:extLst>
            <a:ext uri="{C572A759-6A51-4108-AA02-DFA0A04FC94B}">
              <ma14:wrappingTextBoxFlag xmlns:ma14="http://schemas.microsoft.com/office/mac/drawingml/2011/main" val="1"/>
            </a:ext>
          </a:extLst>
        </p:spPr>
        <p:txBody>
          <a:bodyPr lIns="65022" tIns="65022" rIns="65022" bIns="65022" anchor="ctr">
            <a:normAutofit fontScale="100000" lnSpcReduction="0"/>
          </a:bodyPr>
          <a:lstStyle/>
          <a:p>
            <a:pPr/>
            <a:r>
              <a:t>Title Text</a:t>
            </a:r>
          </a:p>
        </p:txBody>
      </p:sp>
      <p:sp>
        <p:nvSpPr>
          <p:cNvPr id="3" name="Body Level One…"/>
          <p:cNvSpPr txBox="1"/>
          <p:nvPr>
            <p:ph type="body" idx="1"/>
          </p:nvPr>
        </p:nvSpPr>
        <p:spPr>
          <a:xfrm>
            <a:off x="650238" y="2275838"/>
            <a:ext cx="11704324" cy="6436928"/>
          </a:xfrm>
          <a:prstGeom prst="rect">
            <a:avLst/>
          </a:prstGeom>
          <a:ln w="3175">
            <a:miter lim="400000"/>
          </a:ln>
          <a:extLst>
            <a:ext uri="{C572A759-6A51-4108-AA02-DFA0A04FC94B}">
              <ma14:wrappingTextBoxFlag xmlns:ma14="http://schemas.microsoft.com/office/mac/drawingml/2011/main" val="1"/>
            </a:ext>
          </a:extLst>
        </p:spPr>
        <p:txBody>
          <a:bodyPr lIns="65022" tIns="65022" rIns="65022" bIns="65022">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2005836" y="9130187"/>
            <a:ext cx="348725" cy="339200"/>
          </a:xfrm>
          <a:prstGeom prst="rect">
            <a:avLst/>
          </a:prstGeom>
          <a:ln w="3175">
            <a:miter lim="400000"/>
          </a:ln>
        </p:spPr>
        <p:txBody>
          <a:bodyPr wrap="none" lIns="65022" tIns="65022" rIns="65022" bIns="65022" anchor="ctr">
            <a:spAutoFit/>
          </a:bodyPr>
          <a:lstStyle>
            <a:lvl1pPr algn="r" defTabSz="650240">
              <a:lnSpc>
                <a:spcPct val="100000"/>
              </a:lnSpc>
              <a:spcBef>
                <a:spcPts val="0"/>
              </a:spcBef>
              <a:defRPr sz="1600">
                <a:solidFill>
                  <a:srgbClr val="888888"/>
                </a:solidFill>
                <a:latin typeface="Calibri"/>
                <a:ea typeface="Calibri"/>
                <a:cs typeface="Calibri"/>
                <a:sym typeface="Calibri"/>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transition xmlns:p14="http://schemas.microsoft.com/office/powerpoint/2010/main" spd="med" advClick="1"/>
  <p:txStyles>
    <p:titleStyle>
      <a:lvl1pPr marL="0" marR="0" indent="0" algn="ctr" defTabSz="650240" latinLnBrk="0">
        <a:lnSpc>
          <a:spcPct val="100000"/>
        </a:lnSpc>
        <a:spcBef>
          <a:spcPts val="0"/>
        </a:spcBef>
        <a:spcAft>
          <a:spcPts val="0"/>
        </a:spcAft>
        <a:buClrTx/>
        <a:buSzTx/>
        <a:buFontTx/>
        <a:buNone/>
        <a:tabLst/>
        <a:defRPr b="0" baseline="0" cap="none" i="0" spc="0" strike="noStrike" sz="6200" u="none">
          <a:solidFill>
            <a:srgbClr val="000000"/>
          </a:solidFill>
          <a:uFillTx/>
          <a:latin typeface="Calibri"/>
          <a:ea typeface="Calibri"/>
          <a:cs typeface="Calibri"/>
          <a:sym typeface="Calibri"/>
        </a:defRPr>
      </a:lvl1pPr>
      <a:lvl2pPr marL="0" marR="0" indent="0" algn="ctr" defTabSz="650240" latinLnBrk="0">
        <a:lnSpc>
          <a:spcPct val="100000"/>
        </a:lnSpc>
        <a:spcBef>
          <a:spcPts val="0"/>
        </a:spcBef>
        <a:spcAft>
          <a:spcPts val="0"/>
        </a:spcAft>
        <a:buClrTx/>
        <a:buSzTx/>
        <a:buFontTx/>
        <a:buNone/>
        <a:tabLst/>
        <a:defRPr b="0" baseline="0" cap="none" i="0" spc="0" strike="noStrike" sz="6200" u="none">
          <a:solidFill>
            <a:srgbClr val="000000"/>
          </a:solidFill>
          <a:uFillTx/>
          <a:latin typeface="Calibri"/>
          <a:ea typeface="Calibri"/>
          <a:cs typeface="Calibri"/>
          <a:sym typeface="Calibri"/>
        </a:defRPr>
      </a:lvl2pPr>
      <a:lvl3pPr marL="0" marR="0" indent="0" algn="ctr" defTabSz="650240" latinLnBrk="0">
        <a:lnSpc>
          <a:spcPct val="100000"/>
        </a:lnSpc>
        <a:spcBef>
          <a:spcPts val="0"/>
        </a:spcBef>
        <a:spcAft>
          <a:spcPts val="0"/>
        </a:spcAft>
        <a:buClrTx/>
        <a:buSzTx/>
        <a:buFontTx/>
        <a:buNone/>
        <a:tabLst/>
        <a:defRPr b="0" baseline="0" cap="none" i="0" spc="0" strike="noStrike" sz="6200" u="none">
          <a:solidFill>
            <a:srgbClr val="000000"/>
          </a:solidFill>
          <a:uFillTx/>
          <a:latin typeface="Calibri"/>
          <a:ea typeface="Calibri"/>
          <a:cs typeface="Calibri"/>
          <a:sym typeface="Calibri"/>
        </a:defRPr>
      </a:lvl3pPr>
      <a:lvl4pPr marL="0" marR="0" indent="0" algn="ctr" defTabSz="650240" latinLnBrk="0">
        <a:lnSpc>
          <a:spcPct val="100000"/>
        </a:lnSpc>
        <a:spcBef>
          <a:spcPts val="0"/>
        </a:spcBef>
        <a:spcAft>
          <a:spcPts val="0"/>
        </a:spcAft>
        <a:buClrTx/>
        <a:buSzTx/>
        <a:buFontTx/>
        <a:buNone/>
        <a:tabLst/>
        <a:defRPr b="0" baseline="0" cap="none" i="0" spc="0" strike="noStrike" sz="6200" u="none">
          <a:solidFill>
            <a:srgbClr val="000000"/>
          </a:solidFill>
          <a:uFillTx/>
          <a:latin typeface="Calibri"/>
          <a:ea typeface="Calibri"/>
          <a:cs typeface="Calibri"/>
          <a:sym typeface="Calibri"/>
        </a:defRPr>
      </a:lvl4pPr>
      <a:lvl5pPr marL="0" marR="0" indent="0" algn="ctr" defTabSz="650240" latinLnBrk="0">
        <a:lnSpc>
          <a:spcPct val="100000"/>
        </a:lnSpc>
        <a:spcBef>
          <a:spcPts val="0"/>
        </a:spcBef>
        <a:spcAft>
          <a:spcPts val="0"/>
        </a:spcAft>
        <a:buClrTx/>
        <a:buSzTx/>
        <a:buFontTx/>
        <a:buNone/>
        <a:tabLst/>
        <a:defRPr b="0" baseline="0" cap="none" i="0" spc="0" strike="noStrike" sz="6200" u="none">
          <a:solidFill>
            <a:srgbClr val="000000"/>
          </a:solidFill>
          <a:uFillTx/>
          <a:latin typeface="Calibri"/>
          <a:ea typeface="Calibri"/>
          <a:cs typeface="Calibri"/>
          <a:sym typeface="Calibri"/>
        </a:defRPr>
      </a:lvl5pPr>
      <a:lvl6pPr marL="0" marR="0" indent="0" algn="ctr" defTabSz="650240" latinLnBrk="0">
        <a:lnSpc>
          <a:spcPct val="100000"/>
        </a:lnSpc>
        <a:spcBef>
          <a:spcPts val="0"/>
        </a:spcBef>
        <a:spcAft>
          <a:spcPts val="0"/>
        </a:spcAft>
        <a:buClrTx/>
        <a:buSzTx/>
        <a:buFontTx/>
        <a:buNone/>
        <a:tabLst/>
        <a:defRPr b="0" baseline="0" cap="none" i="0" spc="0" strike="noStrike" sz="6200" u="none">
          <a:solidFill>
            <a:srgbClr val="000000"/>
          </a:solidFill>
          <a:uFillTx/>
          <a:latin typeface="Calibri"/>
          <a:ea typeface="Calibri"/>
          <a:cs typeface="Calibri"/>
          <a:sym typeface="Calibri"/>
        </a:defRPr>
      </a:lvl6pPr>
      <a:lvl7pPr marL="0" marR="0" indent="0" algn="ctr" defTabSz="650240" latinLnBrk="0">
        <a:lnSpc>
          <a:spcPct val="100000"/>
        </a:lnSpc>
        <a:spcBef>
          <a:spcPts val="0"/>
        </a:spcBef>
        <a:spcAft>
          <a:spcPts val="0"/>
        </a:spcAft>
        <a:buClrTx/>
        <a:buSzTx/>
        <a:buFontTx/>
        <a:buNone/>
        <a:tabLst/>
        <a:defRPr b="0" baseline="0" cap="none" i="0" spc="0" strike="noStrike" sz="6200" u="none">
          <a:solidFill>
            <a:srgbClr val="000000"/>
          </a:solidFill>
          <a:uFillTx/>
          <a:latin typeface="Calibri"/>
          <a:ea typeface="Calibri"/>
          <a:cs typeface="Calibri"/>
          <a:sym typeface="Calibri"/>
        </a:defRPr>
      </a:lvl7pPr>
      <a:lvl8pPr marL="0" marR="0" indent="0" algn="ctr" defTabSz="650240" latinLnBrk="0">
        <a:lnSpc>
          <a:spcPct val="100000"/>
        </a:lnSpc>
        <a:spcBef>
          <a:spcPts val="0"/>
        </a:spcBef>
        <a:spcAft>
          <a:spcPts val="0"/>
        </a:spcAft>
        <a:buClrTx/>
        <a:buSzTx/>
        <a:buFontTx/>
        <a:buNone/>
        <a:tabLst/>
        <a:defRPr b="0" baseline="0" cap="none" i="0" spc="0" strike="noStrike" sz="6200" u="none">
          <a:solidFill>
            <a:srgbClr val="000000"/>
          </a:solidFill>
          <a:uFillTx/>
          <a:latin typeface="Calibri"/>
          <a:ea typeface="Calibri"/>
          <a:cs typeface="Calibri"/>
          <a:sym typeface="Calibri"/>
        </a:defRPr>
      </a:lvl8pPr>
      <a:lvl9pPr marL="0" marR="0" indent="0" algn="ctr" defTabSz="650240" latinLnBrk="0">
        <a:lnSpc>
          <a:spcPct val="100000"/>
        </a:lnSpc>
        <a:spcBef>
          <a:spcPts val="0"/>
        </a:spcBef>
        <a:spcAft>
          <a:spcPts val="0"/>
        </a:spcAft>
        <a:buClrTx/>
        <a:buSzTx/>
        <a:buFontTx/>
        <a:buNone/>
        <a:tabLst/>
        <a:defRPr b="0" baseline="0" cap="none" i="0" spc="0" strike="noStrike" sz="6200" u="none">
          <a:solidFill>
            <a:srgbClr val="000000"/>
          </a:solidFill>
          <a:uFillTx/>
          <a:latin typeface="Calibri"/>
          <a:ea typeface="Calibri"/>
          <a:cs typeface="Calibri"/>
          <a:sym typeface="Calibri"/>
        </a:defRPr>
      </a:lvl9pPr>
    </p:titleStyle>
    <p:bodyStyle>
      <a:lvl1pPr marL="471487" marR="0" indent="-471487" algn="l" defTabSz="650240" latinLnBrk="0">
        <a:lnSpc>
          <a:spcPct val="100000"/>
        </a:lnSpc>
        <a:spcBef>
          <a:spcPts val="1000"/>
        </a:spcBef>
        <a:spcAft>
          <a:spcPts val="0"/>
        </a:spcAft>
        <a:buClrTx/>
        <a:buSzPct val="100000"/>
        <a:buFont typeface="Arial"/>
        <a:buChar char="•"/>
        <a:tabLst/>
        <a:defRPr b="0" baseline="0" cap="none" i="0" spc="0" strike="noStrike" sz="4400" u="none">
          <a:solidFill>
            <a:srgbClr val="000000"/>
          </a:solidFill>
          <a:uFillTx/>
          <a:latin typeface="Calibri"/>
          <a:ea typeface="Calibri"/>
          <a:cs typeface="Calibri"/>
          <a:sym typeface="Calibri"/>
        </a:defRPr>
      </a:lvl1pPr>
      <a:lvl2pPr marL="906234" marR="0" indent="-449034" algn="l" defTabSz="650240" latinLnBrk="0">
        <a:lnSpc>
          <a:spcPct val="100000"/>
        </a:lnSpc>
        <a:spcBef>
          <a:spcPts val="1000"/>
        </a:spcBef>
        <a:spcAft>
          <a:spcPts val="0"/>
        </a:spcAft>
        <a:buClrTx/>
        <a:buSzPct val="100000"/>
        <a:buFont typeface="Arial"/>
        <a:buChar char="–"/>
        <a:tabLst/>
        <a:defRPr b="0" baseline="0" cap="none" i="0" spc="0" strike="noStrike" sz="4400" u="none">
          <a:solidFill>
            <a:srgbClr val="000000"/>
          </a:solidFill>
          <a:uFillTx/>
          <a:latin typeface="Calibri"/>
          <a:ea typeface="Calibri"/>
          <a:cs typeface="Calibri"/>
          <a:sym typeface="Calibri"/>
        </a:defRPr>
      </a:lvl2pPr>
      <a:lvl3pPr marL="1333500" marR="0" indent="-419100" algn="l" defTabSz="650240" latinLnBrk="0">
        <a:lnSpc>
          <a:spcPct val="100000"/>
        </a:lnSpc>
        <a:spcBef>
          <a:spcPts val="1000"/>
        </a:spcBef>
        <a:spcAft>
          <a:spcPts val="0"/>
        </a:spcAft>
        <a:buClrTx/>
        <a:buSzPct val="100000"/>
        <a:buFont typeface="Arial"/>
        <a:buChar char="•"/>
        <a:tabLst/>
        <a:defRPr b="0" baseline="0" cap="none" i="0" spc="0" strike="noStrike" sz="4400" u="none">
          <a:solidFill>
            <a:srgbClr val="000000"/>
          </a:solidFill>
          <a:uFillTx/>
          <a:latin typeface="Calibri"/>
          <a:ea typeface="Calibri"/>
          <a:cs typeface="Calibri"/>
          <a:sym typeface="Calibri"/>
        </a:defRPr>
      </a:lvl3pPr>
      <a:lvl4pPr marL="1874520" marR="0" indent="-502919" algn="l" defTabSz="650240" latinLnBrk="0">
        <a:lnSpc>
          <a:spcPct val="100000"/>
        </a:lnSpc>
        <a:spcBef>
          <a:spcPts val="1000"/>
        </a:spcBef>
        <a:spcAft>
          <a:spcPts val="0"/>
        </a:spcAft>
        <a:buClrTx/>
        <a:buSzPct val="100000"/>
        <a:buFont typeface="Arial"/>
        <a:buChar char="–"/>
        <a:tabLst/>
        <a:defRPr b="0" baseline="0" cap="none" i="0" spc="0" strike="noStrike" sz="4400" u="none">
          <a:solidFill>
            <a:srgbClr val="000000"/>
          </a:solidFill>
          <a:uFillTx/>
          <a:latin typeface="Calibri"/>
          <a:ea typeface="Calibri"/>
          <a:cs typeface="Calibri"/>
          <a:sym typeface="Calibri"/>
        </a:defRPr>
      </a:lvl4pPr>
      <a:lvl5pPr marL="2331720" marR="0" indent="-502920" algn="l" defTabSz="650240" latinLnBrk="0">
        <a:lnSpc>
          <a:spcPct val="100000"/>
        </a:lnSpc>
        <a:spcBef>
          <a:spcPts val="1000"/>
        </a:spcBef>
        <a:spcAft>
          <a:spcPts val="0"/>
        </a:spcAft>
        <a:buClrTx/>
        <a:buSzPct val="100000"/>
        <a:buFont typeface="Arial"/>
        <a:buChar char="»"/>
        <a:tabLst/>
        <a:defRPr b="0" baseline="0" cap="none" i="0" spc="0" strike="noStrike" sz="4400" u="none">
          <a:solidFill>
            <a:srgbClr val="000000"/>
          </a:solidFill>
          <a:uFillTx/>
          <a:latin typeface="Calibri"/>
          <a:ea typeface="Calibri"/>
          <a:cs typeface="Calibri"/>
          <a:sym typeface="Calibri"/>
        </a:defRPr>
      </a:lvl5pPr>
      <a:lvl6pPr marL="2788920" marR="0" indent="-502920" algn="l" defTabSz="650240" latinLnBrk="0">
        <a:lnSpc>
          <a:spcPct val="100000"/>
        </a:lnSpc>
        <a:spcBef>
          <a:spcPts val="1000"/>
        </a:spcBef>
        <a:spcAft>
          <a:spcPts val="0"/>
        </a:spcAft>
        <a:buClrTx/>
        <a:buSzPct val="100000"/>
        <a:buFont typeface="Arial"/>
        <a:buChar char="•"/>
        <a:tabLst/>
        <a:defRPr b="0" baseline="0" cap="none" i="0" spc="0" strike="noStrike" sz="4400" u="none">
          <a:solidFill>
            <a:srgbClr val="000000"/>
          </a:solidFill>
          <a:uFillTx/>
          <a:latin typeface="Calibri"/>
          <a:ea typeface="Calibri"/>
          <a:cs typeface="Calibri"/>
          <a:sym typeface="Calibri"/>
        </a:defRPr>
      </a:lvl6pPr>
      <a:lvl7pPr marL="3246120" marR="0" indent="-502920" algn="l" defTabSz="650240" latinLnBrk="0">
        <a:lnSpc>
          <a:spcPct val="100000"/>
        </a:lnSpc>
        <a:spcBef>
          <a:spcPts val="1000"/>
        </a:spcBef>
        <a:spcAft>
          <a:spcPts val="0"/>
        </a:spcAft>
        <a:buClrTx/>
        <a:buSzPct val="100000"/>
        <a:buFont typeface="Arial"/>
        <a:buChar char="•"/>
        <a:tabLst/>
        <a:defRPr b="0" baseline="0" cap="none" i="0" spc="0" strike="noStrike" sz="4400" u="none">
          <a:solidFill>
            <a:srgbClr val="000000"/>
          </a:solidFill>
          <a:uFillTx/>
          <a:latin typeface="Calibri"/>
          <a:ea typeface="Calibri"/>
          <a:cs typeface="Calibri"/>
          <a:sym typeface="Calibri"/>
        </a:defRPr>
      </a:lvl7pPr>
      <a:lvl8pPr marL="3703320" marR="0" indent="-502920" algn="l" defTabSz="650240" latinLnBrk="0">
        <a:lnSpc>
          <a:spcPct val="100000"/>
        </a:lnSpc>
        <a:spcBef>
          <a:spcPts val="1000"/>
        </a:spcBef>
        <a:spcAft>
          <a:spcPts val="0"/>
        </a:spcAft>
        <a:buClrTx/>
        <a:buSzPct val="100000"/>
        <a:buFont typeface="Arial"/>
        <a:buChar char="•"/>
        <a:tabLst/>
        <a:defRPr b="0" baseline="0" cap="none" i="0" spc="0" strike="noStrike" sz="4400" u="none">
          <a:solidFill>
            <a:srgbClr val="000000"/>
          </a:solidFill>
          <a:uFillTx/>
          <a:latin typeface="Calibri"/>
          <a:ea typeface="Calibri"/>
          <a:cs typeface="Calibri"/>
          <a:sym typeface="Calibri"/>
        </a:defRPr>
      </a:lvl8pPr>
      <a:lvl9pPr marL="4160520" marR="0" indent="-502920" algn="l" defTabSz="650240" latinLnBrk="0">
        <a:lnSpc>
          <a:spcPct val="100000"/>
        </a:lnSpc>
        <a:spcBef>
          <a:spcPts val="1000"/>
        </a:spcBef>
        <a:spcAft>
          <a:spcPts val="0"/>
        </a:spcAft>
        <a:buClrTx/>
        <a:buSzPct val="100000"/>
        <a:buFont typeface="Arial"/>
        <a:buChar char="•"/>
        <a:tabLst/>
        <a:defRPr b="0" baseline="0" cap="none" i="0" spc="0" strike="noStrike" sz="4400" u="none">
          <a:solidFill>
            <a:srgbClr val="000000"/>
          </a:solidFill>
          <a:uFillTx/>
          <a:latin typeface="Calibri"/>
          <a:ea typeface="Calibri"/>
          <a:cs typeface="Calibri"/>
          <a:sym typeface="Calibri"/>
        </a:defRPr>
      </a:lvl9pPr>
    </p:bodyStyle>
    <p:otherStyle>
      <a:lvl1pPr marL="0" marR="0" indent="0" algn="r" defTabSz="65024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Calibri"/>
        </a:defRPr>
      </a:lvl1pPr>
      <a:lvl2pPr marL="0" marR="0" indent="0" algn="r" defTabSz="65024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Calibri"/>
        </a:defRPr>
      </a:lvl2pPr>
      <a:lvl3pPr marL="0" marR="0" indent="0" algn="r" defTabSz="65024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Calibri"/>
        </a:defRPr>
      </a:lvl3pPr>
      <a:lvl4pPr marL="0" marR="0" indent="0" algn="r" defTabSz="65024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Calibri"/>
        </a:defRPr>
      </a:lvl4pPr>
      <a:lvl5pPr marL="0" marR="0" indent="0" algn="r" defTabSz="65024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Calibri"/>
        </a:defRPr>
      </a:lvl5pPr>
      <a:lvl6pPr marL="0" marR="0" indent="0" algn="r" defTabSz="65024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Calibri"/>
        </a:defRPr>
      </a:lvl6pPr>
      <a:lvl7pPr marL="0" marR="0" indent="0" algn="r" defTabSz="65024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Calibri"/>
        </a:defRPr>
      </a:lvl7pPr>
      <a:lvl8pPr marL="0" marR="0" indent="0" algn="r" defTabSz="65024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Calibri"/>
        </a:defRPr>
      </a:lvl8pPr>
      <a:lvl9pPr marL="0" marR="0" indent="0" algn="r" defTabSz="65024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 Id="rId11" Type="http://schemas.openxmlformats.org/officeDocument/2006/relationships/image" Target="../media/image10.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30.png"/><Relationship Id="rId4" Type="http://schemas.openxmlformats.org/officeDocument/2006/relationships/image" Target="../media/image3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32.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33.png"/><Relationship Id="rId4" Type="http://schemas.openxmlformats.org/officeDocument/2006/relationships/image" Target="../media/image34.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3.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34.png"/><Relationship Id="rId4" Type="http://schemas.openxmlformats.org/officeDocument/2006/relationships/image" Target="../media/image33.png"/><Relationship Id="rId5" Type="http://schemas.openxmlformats.org/officeDocument/2006/relationships/image" Target="../media/image38.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39.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42.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31.png"/><Relationship Id="rId6" Type="http://schemas.openxmlformats.org/officeDocument/2006/relationships/image" Target="../media/image45.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46.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7.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2.png"/><Relationship Id="rId5" Type="http://schemas.openxmlformats.org/officeDocument/2006/relationships/image" Target="../media/image63.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2.png"/><Relationship Id="rId5" Type="http://schemas.openxmlformats.org/officeDocument/2006/relationships/image" Target="../media/image6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16.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5.png"/><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51.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55.png"/><Relationship Id="rId7" Type="http://schemas.openxmlformats.org/officeDocument/2006/relationships/image" Target="../media/image50.png"/><Relationship Id="rId8" Type="http://schemas.openxmlformats.org/officeDocument/2006/relationships/image" Target="../media/image58.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9.png"/><Relationship Id="rId7" Type="http://schemas.openxmlformats.org/officeDocument/2006/relationships/image" Target="../media/image73.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74.png"/><Relationship Id="rId3" Type="http://schemas.openxmlformats.org/officeDocument/2006/relationships/image" Target="../media/image75.png"/><Relationship Id="rId4" Type="http://schemas.openxmlformats.org/officeDocument/2006/relationships/image" Target="../media/image76.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77.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78.png"/><Relationship Id="rId3" Type="http://schemas.openxmlformats.org/officeDocument/2006/relationships/image" Target="../media/image79.png"/><Relationship Id="rId4" Type="http://schemas.openxmlformats.org/officeDocument/2006/relationships/image" Target="../media/image80.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0" Type="http://schemas.openxmlformats.org/officeDocument/2006/relationships/image" Target="../media/image8.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81.png"/><Relationship Id="rId3" Type="http://schemas.openxmlformats.org/officeDocument/2006/relationships/image" Target="../media/image82.png"/><Relationship Id="rId4" Type="http://schemas.openxmlformats.org/officeDocument/2006/relationships/image" Target="../media/image8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2.png"/><Relationship Id="rId3" Type="http://schemas.openxmlformats.org/officeDocument/2006/relationships/image" Target="../media/image17.png"/><Relationship Id="rId4" Type="http://schemas.openxmlformats.org/officeDocument/2006/relationships/image" Target="../media/image15.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8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2.png"/><Relationship Id="rId3" Type="http://schemas.openxmlformats.org/officeDocument/2006/relationships/image" Target="../media/image17.png"/><Relationship Id="rId4" Type="http://schemas.openxmlformats.org/officeDocument/2006/relationships/image" Target="../media/image18.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5.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5.png"/><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Jake Vogel, July 12, 2021"/>
          <p:cNvSpPr txBox="1"/>
          <p:nvPr>
            <p:ph type="body" idx="13"/>
          </p:nvPr>
        </p:nvSpPr>
        <p:spPr>
          <a:xfrm>
            <a:off x="643465" y="2402072"/>
            <a:ext cx="11717870" cy="339723"/>
          </a:xfrm>
          <a:prstGeom prst="rect">
            <a:avLst/>
          </a:prstGeom>
          <a:extLst>
            <a:ext uri="{C572A759-6A51-4108-AA02-DFA0A04FC94B}">
              <ma14:wrappingTextBoxFlag xmlns:ma14="http://schemas.microsoft.com/office/mac/drawingml/2011/main" val="1"/>
            </a:ext>
          </a:extLst>
        </p:spPr>
        <p:txBody>
          <a:bodyPr/>
          <a:lstStyle/>
          <a:p>
            <a:pPr/>
            <a:r>
              <a:t>Jake Vogel, July 12, 2021</a:t>
            </a:r>
          </a:p>
        </p:txBody>
      </p:sp>
      <p:sp>
        <p:nvSpPr>
          <p:cNvPr id="188" name="Identifying spatial genomic gradients of the adult human brain"/>
          <p:cNvSpPr txBox="1"/>
          <p:nvPr>
            <p:ph type="ctrTitle"/>
          </p:nvPr>
        </p:nvSpPr>
        <p:spPr>
          <a:xfrm>
            <a:off x="643465" y="-230140"/>
            <a:ext cx="11717870" cy="2479041"/>
          </a:xfrm>
          <a:prstGeom prst="rect">
            <a:avLst/>
          </a:prstGeom>
        </p:spPr>
        <p:txBody>
          <a:bodyPr/>
          <a:lstStyle>
            <a:lvl1pPr>
              <a:defRPr spc="-116" sz="5800"/>
            </a:lvl1pPr>
          </a:lstStyle>
          <a:p>
            <a:pPr/>
            <a:r>
              <a:t>Identifying spatial genomic gradients of the adult human brain</a:t>
            </a:r>
          </a:p>
        </p:txBody>
      </p:sp>
      <p:grpSp>
        <p:nvGrpSpPr>
          <p:cNvPr id="197" name="Group"/>
          <p:cNvGrpSpPr/>
          <p:nvPr/>
        </p:nvGrpSpPr>
        <p:grpSpPr>
          <a:xfrm>
            <a:off x="2403259" y="3193465"/>
            <a:ext cx="7686161" cy="4508250"/>
            <a:chOff x="0" y="0"/>
            <a:chExt cx="7686160" cy="4508249"/>
          </a:xfrm>
        </p:grpSpPr>
        <p:pic>
          <p:nvPicPr>
            <p:cNvPr id="189" name="Picture 3" descr="Picture 3"/>
            <p:cNvPicPr>
              <a:picLocks noChangeAspect="1"/>
            </p:cNvPicPr>
            <p:nvPr/>
          </p:nvPicPr>
          <p:blipFill>
            <a:blip r:embed="rId2">
              <a:extLst/>
            </a:blip>
            <a:stretch>
              <a:fillRect/>
            </a:stretch>
          </p:blipFill>
          <p:spPr>
            <a:xfrm>
              <a:off x="0" y="2904415"/>
              <a:ext cx="1486723" cy="1502752"/>
            </a:xfrm>
            <a:prstGeom prst="rect">
              <a:avLst/>
            </a:prstGeom>
            <a:ln w="3175" cap="flat">
              <a:noFill/>
              <a:miter lim="400000"/>
            </a:ln>
            <a:effectLst/>
          </p:spPr>
        </p:pic>
        <p:pic>
          <p:nvPicPr>
            <p:cNvPr id="190" name="Picture 4" descr="Picture 4"/>
            <p:cNvPicPr>
              <a:picLocks noChangeAspect="1"/>
            </p:cNvPicPr>
            <p:nvPr/>
          </p:nvPicPr>
          <p:blipFill>
            <a:blip r:embed="rId3">
              <a:extLst/>
            </a:blip>
            <a:stretch>
              <a:fillRect/>
            </a:stretch>
          </p:blipFill>
          <p:spPr>
            <a:xfrm>
              <a:off x="0" y="1599955"/>
              <a:ext cx="1486722" cy="1502751"/>
            </a:xfrm>
            <a:prstGeom prst="rect">
              <a:avLst/>
            </a:prstGeom>
            <a:ln w="3175" cap="flat">
              <a:noFill/>
              <a:miter lim="400000"/>
            </a:ln>
            <a:effectLst/>
          </p:spPr>
        </p:pic>
        <p:pic>
          <p:nvPicPr>
            <p:cNvPr id="191" name="Picture 5" descr="Picture 5"/>
            <p:cNvPicPr>
              <a:picLocks noChangeAspect="1"/>
            </p:cNvPicPr>
            <p:nvPr/>
          </p:nvPicPr>
          <p:blipFill>
            <a:blip r:embed="rId4">
              <a:extLst/>
            </a:blip>
            <a:stretch>
              <a:fillRect/>
            </a:stretch>
          </p:blipFill>
          <p:spPr>
            <a:xfrm>
              <a:off x="0" y="279205"/>
              <a:ext cx="1486722" cy="1502752"/>
            </a:xfrm>
            <a:prstGeom prst="rect">
              <a:avLst/>
            </a:prstGeom>
            <a:ln w="3175" cap="flat">
              <a:noFill/>
              <a:miter lim="400000"/>
            </a:ln>
            <a:effectLst/>
          </p:spPr>
        </p:pic>
        <p:pic>
          <p:nvPicPr>
            <p:cNvPr id="192" name="Picture 6" descr="Picture 6"/>
            <p:cNvPicPr>
              <a:picLocks noChangeAspect="1"/>
            </p:cNvPicPr>
            <p:nvPr/>
          </p:nvPicPr>
          <p:blipFill>
            <a:blip r:embed="rId5">
              <a:extLst/>
            </a:blip>
            <a:stretch>
              <a:fillRect/>
            </a:stretch>
          </p:blipFill>
          <p:spPr>
            <a:xfrm>
              <a:off x="6199439" y="1599955"/>
              <a:ext cx="1486722" cy="1502751"/>
            </a:xfrm>
            <a:prstGeom prst="rect">
              <a:avLst/>
            </a:prstGeom>
            <a:ln w="3175" cap="flat">
              <a:noFill/>
              <a:miter lim="400000"/>
            </a:ln>
            <a:effectLst/>
          </p:spPr>
        </p:pic>
        <p:pic>
          <p:nvPicPr>
            <p:cNvPr id="193" name="Picture 7" descr="Picture 7"/>
            <p:cNvPicPr>
              <a:picLocks noChangeAspect="1"/>
            </p:cNvPicPr>
            <p:nvPr/>
          </p:nvPicPr>
          <p:blipFill>
            <a:blip r:embed="rId6">
              <a:extLst/>
            </a:blip>
            <a:stretch>
              <a:fillRect/>
            </a:stretch>
          </p:blipFill>
          <p:spPr>
            <a:xfrm>
              <a:off x="6199439" y="279205"/>
              <a:ext cx="1486722" cy="1502752"/>
            </a:xfrm>
            <a:prstGeom prst="rect">
              <a:avLst/>
            </a:prstGeom>
            <a:ln w="3175" cap="flat">
              <a:noFill/>
              <a:miter lim="400000"/>
            </a:ln>
            <a:effectLst/>
          </p:spPr>
        </p:pic>
        <p:pic>
          <p:nvPicPr>
            <p:cNvPr id="194" name="Picture 8" descr="Picture 8"/>
            <p:cNvPicPr>
              <a:picLocks noChangeAspect="1"/>
            </p:cNvPicPr>
            <p:nvPr/>
          </p:nvPicPr>
          <p:blipFill>
            <a:blip r:embed="rId7">
              <a:extLst/>
            </a:blip>
            <a:stretch>
              <a:fillRect/>
            </a:stretch>
          </p:blipFill>
          <p:spPr>
            <a:xfrm>
              <a:off x="6199439" y="2904415"/>
              <a:ext cx="1486722" cy="1502752"/>
            </a:xfrm>
            <a:prstGeom prst="rect">
              <a:avLst/>
            </a:prstGeom>
            <a:ln w="3175" cap="flat">
              <a:noFill/>
              <a:miter lim="400000"/>
            </a:ln>
            <a:effectLst/>
          </p:spPr>
        </p:pic>
        <p:pic>
          <p:nvPicPr>
            <p:cNvPr id="195" name="Picture 15" descr="Picture 15"/>
            <p:cNvPicPr>
              <a:picLocks noChangeAspect="1"/>
            </p:cNvPicPr>
            <p:nvPr/>
          </p:nvPicPr>
          <p:blipFill>
            <a:blip r:embed="rId8">
              <a:extLst/>
            </a:blip>
            <a:stretch>
              <a:fillRect/>
            </a:stretch>
          </p:blipFill>
          <p:spPr>
            <a:xfrm>
              <a:off x="4148515" y="12374"/>
              <a:ext cx="1975541" cy="4098408"/>
            </a:xfrm>
            <a:prstGeom prst="rect">
              <a:avLst/>
            </a:prstGeom>
            <a:ln w="3175" cap="flat">
              <a:noFill/>
              <a:miter lim="400000"/>
            </a:ln>
            <a:effectLst/>
          </p:spPr>
        </p:pic>
        <p:pic>
          <p:nvPicPr>
            <p:cNvPr id="196" name="Picture 16" descr="Picture 16"/>
            <p:cNvPicPr>
              <a:picLocks noChangeAspect="1"/>
            </p:cNvPicPr>
            <p:nvPr/>
          </p:nvPicPr>
          <p:blipFill>
            <a:blip r:embed="rId9">
              <a:extLst/>
            </a:blip>
            <a:stretch>
              <a:fillRect/>
            </a:stretch>
          </p:blipFill>
          <p:spPr>
            <a:xfrm>
              <a:off x="1486720" y="0"/>
              <a:ext cx="1961294" cy="4508250"/>
            </a:xfrm>
            <a:prstGeom prst="rect">
              <a:avLst/>
            </a:prstGeom>
            <a:ln w="3175" cap="flat">
              <a:noFill/>
              <a:miter lim="400000"/>
            </a:ln>
            <a:effectLst/>
          </p:spPr>
        </p:pic>
      </p:grpSp>
      <p:sp>
        <p:nvSpPr>
          <p:cNvPr id="198" name="Rectangle"/>
          <p:cNvSpPr/>
          <p:nvPr/>
        </p:nvSpPr>
        <p:spPr>
          <a:xfrm>
            <a:off x="3385961" y="219130"/>
            <a:ext cx="326429" cy="227023"/>
          </a:xfrm>
          <a:prstGeom prst="rect">
            <a:avLst/>
          </a:prstGeom>
          <a:solidFill>
            <a:srgbClr val="FFFFFF"/>
          </a:solidFill>
          <a:ln w="3175">
            <a:miter lim="400000"/>
          </a:ln>
        </p:spPr>
        <p:txBody>
          <a:bodyPr lIns="27092" tIns="27092" rIns="27092" bIns="27092" anchor="ctr"/>
          <a:lstStyle/>
          <a:p>
            <a:pPr algn="ctr" defTabSz="587022">
              <a:lnSpc>
                <a:spcPct val="100000"/>
              </a:lnSpc>
              <a:spcBef>
                <a:spcPts val="0"/>
              </a:spcBef>
              <a:defRPr sz="2200">
                <a:solidFill>
                  <a:srgbClr val="FFFFFF"/>
                </a:solidFill>
                <a:latin typeface="Helvetica Neue Medium"/>
                <a:ea typeface="Helvetica Neue Medium"/>
                <a:cs typeface="Helvetica Neue Medium"/>
                <a:sym typeface="Helvetica Neue Medium"/>
              </a:defRPr>
            </a:pPr>
          </a:p>
        </p:txBody>
      </p:sp>
      <p:sp>
        <p:nvSpPr>
          <p:cNvPr id="199" name="Rectangle"/>
          <p:cNvSpPr/>
          <p:nvPr/>
        </p:nvSpPr>
        <p:spPr>
          <a:xfrm>
            <a:off x="8832704" y="220430"/>
            <a:ext cx="326429" cy="227023"/>
          </a:xfrm>
          <a:prstGeom prst="rect">
            <a:avLst/>
          </a:prstGeom>
          <a:solidFill>
            <a:srgbClr val="FFFFFF"/>
          </a:solidFill>
          <a:ln w="3175">
            <a:miter lim="400000"/>
          </a:ln>
        </p:spPr>
        <p:txBody>
          <a:bodyPr lIns="27092" tIns="27092" rIns="27092" bIns="27092" anchor="ctr"/>
          <a:lstStyle/>
          <a:p>
            <a:pPr algn="ctr" defTabSz="587022">
              <a:lnSpc>
                <a:spcPct val="100000"/>
              </a:lnSpc>
              <a:spcBef>
                <a:spcPts val="0"/>
              </a:spcBef>
              <a:defRPr sz="2200">
                <a:solidFill>
                  <a:srgbClr val="FFFFFF"/>
                </a:solidFill>
                <a:latin typeface="Helvetica Neue Medium"/>
                <a:ea typeface="Helvetica Neue Medium"/>
                <a:cs typeface="Helvetica Neue Medium"/>
                <a:sym typeface="Helvetica Neue Medium"/>
              </a:defRPr>
            </a:pPr>
          </a:p>
        </p:txBody>
      </p:sp>
      <p:pic>
        <p:nvPicPr>
          <p:cNvPr id="200" name="Image" descr="Image"/>
          <p:cNvPicPr>
            <a:picLocks noChangeAspect="1"/>
          </p:cNvPicPr>
          <p:nvPr/>
        </p:nvPicPr>
        <p:blipFill>
          <a:blip r:embed="rId10">
            <a:extLst/>
          </a:blip>
          <a:stretch>
            <a:fillRect/>
          </a:stretch>
        </p:blipFill>
        <p:spPr>
          <a:xfrm>
            <a:off x="275555" y="7653178"/>
            <a:ext cx="1996094" cy="2035233"/>
          </a:xfrm>
          <a:prstGeom prst="rect">
            <a:avLst/>
          </a:prstGeom>
          <a:ln w="3175">
            <a:miter lim="400000"/>
          </a:ln>
        </p:spPr>
      </p:pic>
      <p:pic>
        <p:nvPicPr>
          <p:cNvPr id="201" name="UniversityofPennsylvania_FullLogo_RGB.png" descr="UniversityofPennsylvania_FullLogo_RGB.png"/>
          <p:cNvPicPr>
            <a:picLocks noChangeAspect="1"/>
          </p:cNvPicPr>
          <p:nvPr/>
        </p:nvPicPr>
        <p:blipFill>
          <a:blip r:embed="rId11">
            <a:extLst/>
          </a:blip>
          <a:stretch>
            <a:fillRect/>
          </a:stretch>
        </p:blipFill>
        <p:spPr>
          <a:xfrm>
            <a:off x="9032291" y="8149365"/>
            <a:ext cx="3777488" cy="1235239"/>
          </a:xfrm>
          <a:prstGeom prst="rect">
            <a:avLst/>
          </a:prstGeom>
          <a:ln w="3175">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Title 1"/>
          <p:cNvSpPr txBox="1"/>
          <p:nvPr>
            <p:ph type="title"/>
          </p:nvPr>
        </p:nvSpPr>
        <p:spPr>
          <a:xfrm>
            <a:off x="650238" y="390596"/>
            <a:ext cx="11704324" cy="1625601"/>
          </a:xfrm>
          <a:prstGeom prst="rect">
            <a:avLst/>
          </a:prstGeom>
        </p:spPr>
        <p:txBody>
          <a:bodyPr/>
          <a:lstStyle/>
          <a:p>
            <a:pPr/>
            <a:r>
              <a:t>Current Study</a:t>
            </a:r>
          </a:p>
        </p:txBody>
      </p:sp>
      <p:sp>
        <p:nvSpPr>
          <p:cNvPr id="274" name="Content Placeholder 2"/>
          <p:cNvSpPr txBox="1"/>
          <p:nvPr/>
        </p:nvSpPr>
        <p:spPr>
          <a:xfrm>
            <a:off x="715262" y="1683783"/>
            <a:ext cx="11574275" cy="2216225"/>
          </a:xfrm>
          <a:prstGeom prst="rect">
            <a:avLst/>
          </a:prstGeom>
          <a:ln w="3175">
            <a:miter lim="400000"/>
          </a:ln>
          <a:extLst>
            <a:ext uri="{C572A759-6A51-4108-AA02-DFA0A04FC94B}">
              <ma14:wrappingTextBoxFlag xmlns:ma14="http://schemas.microsoft.com/office/mac/drawingml/2011/main" val="1"/>
            </a:ext>
          </a:extLst>
        </p:spPr>
        <p:txBody>
          <a:bodyPr lIns="65022" tIns="65022" rIns="65022" bIns="65022">
            <a:normAutofit fontScale="100000" lnSpcReduction="0"/>
          </a:bodyPr>
          <a:lstStyle>
            <a:lvl1pPr marL="465363" indent="-465363" defTabSz="650240">
              <a:lnSpc>
                <a:spcPct val="100000"/>
              </a:lnSpc>
              <a:spcBef>
                <a:spcPts val="900"/>
              </a:spcBef>
              <a:buSzPct val="100000"/>
              <a:buFont typeface="Arial"/>
              <a:buChar char="•"/>
              <a:defRPr sz="3800">
                <a:latin typeface="Calibri"/>
                <a:ea typeface="Calibri"/>
                <a:cs typeface="Calibri"/>
                <a:sym typeface="Calibri"/>
              </a:defRPr>
            </a:lvl1pPr>
            <a:lvl2pPr marL="862012" indent="-404812" defTabSz="650240">
              <a:lnSpc>
                <a:spcPct val="100000"/>
              </a:lnSpc>
              <a:spcBef>
                <a:spcPts val="800"/>
              </a:spcBef>
              <a:buSzPct val="100000"/>
              <a:buFont typeface="Arial"/>
              <a:buChar char="–"/>
              <a:defRPr>
                <a:latin typeface="Calibri"/>
                <a:ea typeface="Calibri"/>
                <a:cs typeface="Calibri"/>
                <a:sym typeface="Calibri"/>
              </a:defRPr>
            </a:lvl2pPr>
            <a:lvl3pPr marL="1234438" indent="-320038" defTabSz="650240">
              <a:lnSpc>
                <a:spcPct val="100000"/>
              </a:lnSpc>
              <a:spcBef>
                <a:spcPts val="600"/>
              </a:spcBef>
              <a:buSzPct val="100000"/>
              <a:buFont typeface="Arial"/>
              <a:buChar char="•"/>
              <a:defRPr sz="2800">
                <a:latin typeface="Calibri"/>
                <a:ea typeface="Calibri"/>
                <a:cs typeface="Calibri"/>
                <a:sym typeface="Calibri"/>
              </a:defRPr>
            </a:lvl3pPr>
          </a:lstStyle>
          <a:p>
            <a:pPr/>
            <a:r>
              <a:t>Relationship between gene expression and space</a:t>
            </a:r>
            <a:endParaRPr sz="4400"/>
          </a:p>
          <a:p>
            <a:pPr lvl="1"/>
            <a:r>
              <a:t>Cross-Decomposition</a:t>
            </a:r>
            <a:endParaRPr sz="3800"/>
          </a:p>
          <a:p>
            <a:pPr lvl="2"/>
            <a:r>
              <a:t>Gene Expression vs Euclidean space (x, y, z coordinates)</a:t>
            </a:r>
          </a:p>
        </p:txBody>
      </p:sp>
      <p:pic>
        <p:nvPicPr>
          <p:cNvPr id="275" name="Picture 5" descr="Picture 5"/>
          <p:cNvPicPr>
            <a:picLocks noChangeAspect="1"/>
          </p:cNvPicPr>
          <p:nvPr/>
        </p:nvPicPr>
        <p:blipFill>
          <a:blip r:embed="rId3">
            <a:extLst/>
          </a:blip>
          <a:stretch>
            <a:fillRect/>
          </a:stretch>
        </p:blipFill>
        <p:spPr>
          <a:xfrm>
            <a:off x="1181050" y="4791554"/>
            <a:ext cx="1611407" cy="3545091"/>
          </a:xfrm>
          <a:prstGeom prst="rect">
            <a:avLst/>
          </a:prstGeom>
          <a:ln w="3175">
            <a:miter lim="400000"/>
          </a:ln>
        </p:spPr>
      </p:pic>
      <p:sp>
        <p:nvSpPr>
          <p:cNvPr id="276" name="TextBox 6"/>
          <p:cNvSpPr txBox="1"/>
          <p:nvPr/>
        </p:nvSpPr>
        <p:spPr>
          <a:xfrm>
            <a:off x="1968117" y="3902583"/>
            <a:ext cx="492493" cy="777300"/>
          </a:xfrm>
          <a:prstGeom prst="rect">
            <a:avLst/>
          </a:prstGeom>
          <a:ln w="3175">
            <a:miter lim="400000"/>
          </a:ln>
          <a:extLst>
            <a:ext uri="{C572A759-6A51-4108-AA02-DFA0A04FC94B}">
              <ma14:wrappingTextBoxFlag xmlns:ma14="http://schemas.microsoft.com/office/mac/drawingml/2011/main" val="1"/>
            </a:ext>
          </a:extLst>
        </p:spPr>
        <p:txBody>
          <a:bodyPr wrap="none" lIns="65022" tIns="65022" rIns="65022" bIns="65022">
            <a:spAutoFit/>
          </a:bodyPr>
          <a:lstStyle>
            <a:lvl1pPr defTabSz="650240">
              <a:lnSpc>
                <a:spcPct val="100000"/>
              </a:lnSpc>
              <a:spcBef>
                <a:spcPts val="0"/>
              </a:spcBef>
              <a:defRPr b="1" sz="5000">
                <a:latin typeface="Calibri"/>
                <a:ea typeface="Calibri"/>
                <a:cs typeface="Calibri"/>
                <a:sym typeface="Calibri"/>
              </a:defRPr>
            </a:lvl1pPr>
          </a:lstStyle>
          <a:p>
            <a:pPr/>
            <a:r>
              <a:t>X</a:t>
            </a:r>
          </a:p>
        </p:txBody>
      </p:sp>
      <p:sp>
        <p:nvSpPr>
          <p:cNvPr id="277" name="TextBox 7"/>
          <p:cNvSpPr txBox="1"/>
          <p:nvPr/>
        </p:nvSpPr>
        <p:spPr>
          <a:xfrm>
            <a:off x="10102070" y="3905160"/>
            <a:ext cx="472649" cy="777300"/>
          </a:xfrm>
          <a:prstGeom prst="rect">
            <a:avLst/>
          </a:prstGeom>
          <a:ln w="3175">
            <a:miter lim="400000"/>
          </a:ln>
          <a:extLst>
            <a:ext uri="{C572A759-6A51-4108-AA02-DFA0A04FC94B}">
              <ma14:wrappingTextBoxFlag xmlns:ma14="http://schemas.microsoft.com/office/mac/drawingml/2011/main" val="1"/>
            </a:ext>
          </a:extLst>
        </p:spPr>
        <p:txBody>
          <a:bodyPr wrap="none" lIns="65022" tIns="65022" rIns="65022" bIns="65022">
            <a:spAutoFit/>
          </a:bodyPr>
          <a:lstStyle>
            <a:lvl1pPr defTabSz="650240">
              <a:lnSpc>
                <a:spcPct val="100000"/>
              </a:lnSpc>
              <a:spcBef>
                <a:spcPts val="0"/>
              </a:spcBef>
              <a:defRPr b="1" sz="5000">
                <a:latin typeface="Calibri"/>
                <a:ea typeface="Calibri"/>
                <a:cs typeface="Calibri"/>
                <a:sym typeface="Calibri"/>
              </a:defRPr>
            </a:lvl1pPr>
          </a:lstStyle>
          <a:p>
            <a:pPr/>
            <a:r>
              <a:t>Y</a:t>
            </a:r>
          </a:p>
        </p:txBody>
      </p:sp>
      <p:grpSp>
        <p:nvGrpSpPr>
          <p:cNvPr id="280" name="Rectangle 8"/>
          <p:cNvGrpSpPr/>
          <p:nvPr/>
        </p:nvGrpSpPr>
        <p:grpSpPr>
          <a:xfrm>
            <a:off x="3371107" y="5867066"/>
            <a:ext cx="5254035" cy="590849"/>
            <a:chOff x="0" y="0"/>
            <a:chExt cx="5254033" cy="590847"/>
          </a:xfrm>
        </p:grpSpPr>
        <p:sp>
          <p:nvSpPr>
            <p:cNvPr id="278" name="Rectangle"/>
            <p:cNvSpPr/>
            <p:nvPr/>
          </p:nvSpPr>
          <p:spPr>
            <a:xfrm>
              <a:off x="-1" y="-1"/>
              <a:ext cx="5254035" cy="590849"/>
            </a:xfrm>
            <a:prstGeom prst="rect">
              <a:avLst/>
            </a:prstGeom>
            <a:solidFill>
              <a:srgbClr val="808080"/>
            </a:solidFill>
            <a:ln w="12700" cap="flat">
              <a:solidFill>
                <a:srgbClr val="4A7EBB"/>
              </a:solidFill>
              <a:prstDash val="solid"/>
              <a:round/>
            </a:ln>
            <a:effectLst/>
          </p:spPr>
          <p:txBody>
            <a:bodyPr wrap="square" lIns="27092" tIns="27092" rIns="27092" bIns="27092" numCol="1" anchor="ctr">
              <a:noAutofit/>
            </a:bodyPr>
            <a:lstStyle/>
            <a:p>
              <a:pPr algn="ctr" defTabSz="650240">
                <a:lnSpc>
                  <a:spcPct val="100000"/>
                </a:lnSpc>
                <a:spcBef>
                  <a:spcPts val="0"/>
                </a:spcBef>
                <a:defRPr b="1">
                  <a:latin typeface="Calibri"/>
                  <a:ea typeface="Calibri"/>
                  <a:cs typeface="Calibri"/>
                  <a:sym typeface="Calibri"/>
                </a:defRPr>
              </a:pPr>
            </a:p>
          </p:txBody>
        </p:sp>
        <p:sp>
          <p:nvSpPr>
            <p:cNvPr id="279" name="Model"/>
            <p:cNvSpPr txBox="1"/>
            <p:nvPr/>
          </p:nvSpPr>
          <p:spPr>
            <a:xfrm>
              <a:off x="65022" y="4998"/>
              <a:ext cx="5123988" cy="580847"/>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65022" tIns="65022" rIns="65022" bIns="65022" numCol="1" anchor="ctr">
              <a:spAutoFit/>
            </a:bodyPr>
            <a:lstStyle>
              <a:lvl1pPr algn="ctr" defTabSz="650240">
                <a:lnSpc>
                  <a:spcPct val="100000"/>
                </a:lnSpc>
                <a:spcBef>
                  <a:spcPts val="0"/>
                </a:spcBef>
                <a:defRPr b="1">
                  <a:latin typeface="Calibri"/>
                  <a:ea typeface="Calibri"/>
                  <a:cs typeface="Calibri"/>
                  <a:sym typeface="Calibri"/>
                </a:defRPr>
              </a:lvl1pPr>
            </a:lstStyle>
            <a:p>
              <a:pPr/>
              <a:r>
                <a:t>Model</a:t>
              </a:r>
            </a:p>
          </p:txBody>
        </p:sp>
      </p:grpSp>
      <p:sp>
        <p:nvSpPr>
          <p:cNvPr id="281" name="Right Arrow 9"/>
          <p:cNvSpPr/>
          <p:nvPr/>
        </p:nvSpPr>
        <p:spPr>
          <a:xfrm rot="5400000">
            <a:off x="5579683" y="6932770"/>
            <a:ext cx="757118" cy="415458"/>
          </a:xfrm>
          <a:prstGeom prst="rightArrow">
            <a:avLst>
              <a:gd name="adj1" fmla="val 50000"/>
              <a:gd name="adj2" fmla="val 50000"/>
            </a:avLst>
          </a:prstGeom>
          <a:solidFill>
            <a:srgbClr val="000000"/>
          </a:solidFill>
          <a:ln w="12700">
            <a:solidFill>
              <a:srgbClr val="000000"/>
            </a:solidFill>
          </a:ln>
        </p:spPr>
        <p:txBody>
          <a:bodyPr lIns="27092" tIns="27092" rIns="27092" bIns="27092" anchor="ctr"/>
          <a:lstStyle/>
          <a:p>
            <a:pPr algn="ctr" defTabSz="650240">
              <a:lnSpc>
                <a:spcPct val="100000"/>
              </a:lnSpc>
              <a:spcBef>
                <a:spcPts val="0"/>
              </a:spcBef>
              <a:defRPr sz="2400">
                <a:latin typeface="Calibri"/>
                <a:ea typeface="Calibri"/>
                <a:cs typeface="Calibri"/>
                <a:sym typeface="Calibri"/>
              </a:defRPr>
            </a:pPr>
          </a:p>
        </p:txBody>
      </p:sp>
      <p:sp>
        <p:nvSpPr>
          <p:cNvPr id="282" name="TextBox 11"/>
          <p:cNvSpPr txBox="1"/>
          <p:nvPr/>
        </p:nvSpPr>
        <p:spPr>
          <a:xfrm>
            <a:off x="3555234" y="7975672"/>
            <a:ext cx="4839341" cy="692518"/>
          </a:xfrm>
          <a:prstGeom prst="rect">
            <a:avLst/>
          </a:prstGeom>
          <a:ln w="3175">
            <a:miter lim="400000"/>
          </a:ln>
          <a:extLst>
            <a:ext uri="{C572A759-6A51-4108-AA02-DFA0A04FC94B}">
              <ma14:wrappingTextBoxFlag xmlns:ma14="http://schemas.microsoft.com/office/mac/drawingml/2011/main" val="1"/>
            </a:ext>
          </a:extLst>
        </p:spPr>
        <p:txBody>
          <a:bodyPr wrap="none" lIns="65022" tIns="65022" rIns="65022" bIns="65022">
            <a:spAutoFit/>
          </a:bodyPr>
          <a:lstStyle>
            <a:lvl1pPr algn="ctr" defTabSz="650240">
              <a:lnSpc>
                <a:spcPct val="100000"/>
              </a:lnSpc>
              <a:spcBef>
                <a:spcPts val="0"/>
              </a:spcBef>
              <a:defRPr b="1" sz="4400">
                <a:latin typeface="Calibri"/>
                <a:ea typeface="Calibri"/>
                <a:cs typeface="Calibri"/>
                <a:sym typeface="Calibri"/>
              </a:defRPr>
            </a:lvl1pPr>
          </a:lstStyle>
          <a:p>
            <a:pPr/>
            <a:r>
              <a:t>Genomic Gradients?</a:t>
            </a:r>
          </a:p>
        </p:txBody>
      </p:sp>
      <p:pic>
        <p:nvPicPr>
          <p:cNvPr id="283" name="Picture 14" descr="Picture 14"/>
          <p:cNvPicPr>
            <a:picLocks noChangeAspect="1"/>
          </p:cNvPicPr>
          <p:nvPr/>
        </p:nvPicPr>
        <p:blipFill>
          <a:blip r:embed="rId4">
            <a:extLst/>
          </a:blip>
          <a:stretch>
            <a:fillRect/>
          </a:stretch>
        </p:blipFill>
        <p:spPr>
          <a:xfrm>
            <a:off x="8729622" y="4714797"/>
            <a:ext cx="3016207" cy="2568429"/>
          </a:xfrm>
          <a:prstGeom prst="rect">
            <a:avLst/>
          </a:prstGeom>
          <a:ln w="3175">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Model fitting / evaluation"/>
          <p:cNvSpPr txBox="1"/>
          <p:nvPr>
            <p:ph type="body" sz="quarter" idx="1"/>
          </p:nvPr>
        </p:nvSpPr>
        <p:spPr>
          <a:prstGeom prst="rect">
            <a:avLst/>
          </a:prstGeom>
        </p:spPr>
        <p:txBody>
          <a:bodyPr/>
          <a:lstStyle>
            <a:lvl1pPr>
              <a:defRPr spc="-119" sz="6000"/>
            </a:lvl1pPr>
          </a:lstStyle>
          <a:p>
            <a:pPr/>
            <a:r>
              <a:t>Model fitting / evaluation</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Title 1"/>
          <p:cNvSpPr txBox="1"/>
          <p:nvPr>
            <p:ph type="title"/>
          </p:nvPr>
        </p:nvSpPr>
        <p:spPr>
          <a:xfrm>
            <a:off x="650238" y="-248356"/>
            <a:ext cx="11704324" cy="1625602"/>
          </a:xfrm>
          <a:prstGeom prst="rect">
            <a:avLst/>
          </a:prstGeom>
        </p:spPr>
        <p:txBody>
          <a:bodyPr/>
          <a:lstStyle/>
          <a:p>
            <a:pPr/>
            <a:r>
              <a:t>PLS -&gt; Genes and Space</a:t>
            </a:r>
          </a:p>
        </p:txBody>
      </p:sp>
      <p:pic>
        <p:nvPicPr>
          <p:cNvPr id="290" name="Picture 4" descr="Picture 4"/>
          <p:cNvPicPr>
            <a:picLocks noChangeAspect="1"/>
          </p:cNvPicPr>
          <p:nvPr/>
        </p:nvPicPr>
        <p:blipFill>
          <a:blip r:embed="rId3">
            <a:extLst/>
          </a:blip>
          <a:stretch>
            <a:fillRect/>
          </a:stretch>
        </p:blipFill>
        <p:spPr>
          <a:xfrm>
            <a:off x="33956" y="1084021"/>
            <a:ext cx="12982044" cy="9415261"/>
          </a:xfrm>
          <a:prstGeom prst="rect">
            <a:avLst/>
          </a:prstGeom>
          <a:ln w="3175">
            <a:miter lim="400000"/>
          </a:ln>
        </p:spPr>
      </p:pic>
      <p:grpSp>
        <p:nvGrpSpPr>
          <p:cNvPr id="295" name="Group 10"/>
          <p:cNvGrpSpPr/>
          <p:nvPr/>
        </p:nvGrpSpPr>
        <p:grpSpPr>
          <a:xfrm>
            <a:off x="6192177" y="3457716"/>
            <a:ext cx="4068754" cy="6295886"/>
            <a:chOff x="0" y="0"/>
            <a:chExt cx="4068753" cy="6295885"/>
          </a:xfrm>
        </p:grpSpPr>
        <p:sp>
          <p:nvSpPr>
            <p:cNvPr id="291" name="Rectangle 5"/>
            <p:cNvSpPr/>
            <p:nvPr/>
          </p:nvSpPr>
          <p:spPr>
            <a:xfrm>
              <a:off x="348246" y="2778502"/>
              <a:ext cx="3720508" cy="3517383"/>
            </a:xfrm>
            <a:prstGeom prst="rect">
              <a:avLst/>
            </a:prstGeom>
            <a:solidFill>
              <a:srgbClr val="FFFFFF"/>
            </a:solidFill>
            <a:ln w="12700" cap="flat">
              <a:solidFill>
                <a:srgbClr val="FFFFFF"/>
              </a:solidFill>
              <a:prstDash val="solid"/>
              <a:round/>
            </a:ln>
            <a:effectLst/>
          </p:spPr>
          <p:txBody>
            <a:bodyPr wrap="square" lIns="27092" tIns="27092" rIns="27092" bIns="27092" numCol="1" anchor="ctr">
              <a:noAutofit/>
            </a:bodyPr>
            <a:lstStyle/>
            <a:p>
              <a:pPr algn="ctr" defTabSz="650240">
                <a:lnSpc>
                  <a:spcPct val="100000"/>
                </a:lnSpc>
                <a:spcBef>
                  <a:spcPts val="0"/>
                </a:spcBef>
                <a:defRPr sz="2400">
                  <a:solidFill>
                    <a:srgbClr val="FFFFFF"/>
                  </a:solidFill>
                  <a:latin typeface="Calibri"/>
                  <a:ea typeface="Calibri"/>
                  <a:cs typeface="Calibri"/>
                  <a:sym typeface="Calibri"/>
                </a:defRPr>
              </a:pPr>
            </a:p>
          </p:txBody>
        </p:sp>
        <p:sp>
          <p:nvSpPr>
            <p:cNvPr id="292" name="Rectangle 7"/>
            <p:cNvSpPr/>
            <p:nvPr/>
          </p:nvSpPr>
          <p:spPr>
            <a:xfrm rot="3196967">
              <a:off x="-283612" y="801763"/>
              <a:ext cx="2198802" cy="395449"/>
            </a:xfrm>
            <a:prstGeom prst="rect">
              <a:avLst/>
            </a:prstGeom>
            <a:solidFill>
              <a:srgbClr val="FFFFFF"/>
            </a:solidFill>
            <a:ln w="12700" cap="flat">
              <a:solidFill>
                <a:srgbClr val="FFFFFF"/>
              </a:solidFill>
              <a:prstDash val="solid"/>
              <a:round/>
            </a:ln>
            <a:effectLst/>
          </p:spPr>
          <p:txBody>
            <a:bodyPr wrap="square" lIns="27092" tIns="27092" rIns="27092" bIns="27092" numCol="1" anchor="ctr">
              <a:noAutofit/>
            </a:bodyPr>
            <a:lstStyle/>
            <a:p>
              <a:pPr algn="ctr" defTabSz="650240">
                <a:lnSpc>
                  <a:spcPct val="100000"/>
                </a:lnSpc>
                <a:spcBef>
                  <a:spcPts val="0"/>
                </a:spcBef>
                <a:defRPr sz="2400">
                  <a:solidFill>
                    <a:srgbClr val="FFFFFF"/>
                  </a:solidFill>
                  <a:latin typeface="Calibri"/>
                  <a:ea typeface="Calibri"/>
                  <a:cs typeface="Calibri"/>
                  <a:sym typeface="Calibri"/>
                </a:defRPr>
              </a:pPr>
            </a:p>
          </p:txBody>
        </p:sp>
        <p:sp>
          <p:nvSpPr>
            <p:cNvPr id="293" name="Rectangle 8"/>
            <p:cNvSpPr/>
            <p:nvPr/>
          </p:nvSpPr>
          <p:spPr>
            <a:xfrm>
              <a:off x="1335762" y="1295497"/>
              <a:ext cx="2282698" cy="1483006"/>
            </a:xfrm>
            <a:prstGeom prst="rect">
              <a:avLst/>
            </a:prstGeom>
            <a:solidFill>
              <a:srgbClr val="FFFFFF"/>
            </a:solidFill>
            <a:ln w="12700" cap="flat">
              <a:solidFill>
                <a:srgbClr val="FFFFFF"/>
              </a:solidFill>
              <a:prstDash val="solid"/>
              <a:round/>
            </a:ln>
            <a:effectLst/>
          </p:spPr>
          <p:txBody>
            <a:bodyPr wrap="square" lIns="27092" tIns="27092" rIns="27092" bIns="27092" numCol="1" anchor="ctr">
              <a:noAutofit/>
            </a:bodyPr>
            <a:lstStyle/>
            <a:p>
              <a:pPr algn="ctr" defTabSz="650240">
                <a:lnSpc>
                  <a:spcPct val="100000"/>
                </a:lnSpc>
                <a:spcBef>
                  <a:spcPts val="0"/>
                </a:spcBef>
                <a:defRPr sz="2400">
                  <a:solidFill>
                    <a:srgbClr val="FFFFFF"/>
                  </a:solidFill>
                  <a:latin typeface="Calibri"/>
                  <a:ea typeface="Calibri"/>
                  <a:cs typeface="Calibri"/>
                  <a:sym typeface="Calibri"/>
                </a:defRPr>
              </a:pPr>
            </a:p>
          </p:txBody>
        </p:sp>
        <p:sp>
          <p:nvSpPr>
            <p:cNvPr id="294" name="Rectangle 9"/>
            <p:cNvSpPr/>
            <p:nvPr/>
          </p:nvSpPr>
          <p:spPr>
            <a:xfrm>
              <a:off x="3618458" y="515970"/>
              <a:ext cx="249073" cy="1483006"/>
            </a:xfrm>
            <a:prstGeom prst="rect">
              <a:avLst/>
            </a:prstGeom>
            <a:solidFill>
              <a:srgbClr val="FFFFFF"/>
            </a:solidFill>
            <a:ln w="12700" cap="flat">
              <a:solidFill>
                <a:srgbClr val="FFFFFF"/>
              </a:solidFill>
              <a:prstDash val="solid"/>
              <a:round/>
            </a:ln>
            <a:effectLst/>
          </p:spPr>
          <p:txBody>
            <a:bodyPr wrap="square" lIns="27092" tIns="27092" rIns="27092" bIns="27092" numCol="1" anchor="ctr">
              <a:noAutofit/>
            </a:bodyPr>
            <a:lstStyle/>
            <a:p>
              <a:pPr algn="ctr" defTabSz="650240">
                <a:lnSpc>
                  <a:spcPct val="100000"/>
                </a:lnSpc>
                <a:spcBef>
                  <a:spcPts val="0"/>
                </a:spcBef>
                <a:defRPr sz="2400">
                  <a:solidFill>
                    <a:srgbClr val="FFFFFF"/>
                  </a:solidFill>
                  <a:latin typeface="Calibri"/>
                  <a:ea typeface="Calibri"/>
                  <a:cs typeface="Calibri"/>
                  <a:sym typeface="Calibri"/>
                </a:defRPr>
              </a:pPr>
            </a:p>
          </p:txBody>
        </p:sp>
      </p:grpSp>
      <p:sp>
        <p:nvSpPr>
          <p:cNvPr id="296" name="Rectangle 12"/>
          <p:cNvSpPr/>
          <p:nvPr/>
        </p:nvSpPr>
        <p:spPr>
          <a:xfrm>
            <a:off x="216749" y="6673512"/>
            <a:ext cx="4878700" cy="2927986"/>
          </a:xfrm>
          <a:prstGeom prst="rect">
            <a:avLst/>
          </a:prstGeom>
          <a:solidFill>
            <a:srgbClr val="FFFFFF"/>
          </a:solidFill>
          <a:ln w="12700">
            <a:solidFill>
              <a:srgbClr val="FFFFFF"/>
            </a:solidFill>
          </a:ln>
        </p:spPr>
        <p:txBody>
          <a:bodyPr lIns="27092" tIns="27092" rIns="27092" bIns="27092" anchor="ctr"/>
          <a:lstStyle/>
          <a:p>
            <a:pPr algn="ctr" defTabSz="650240">
              <a:lnSpc>
                <a:spcPct val="100000"/>
              </a:lnSpc>
              <a:spcBef>
                <a:spcPts val="0"/>
              </a:spcBef>
              <a:defRPr sz="2400">
                <a:solidFill>
                  <a:srgbClr val="FFFFFF"/>
                </a:solidFill>
                <a:latin typeface="Calibri"/>
                <a:ea typeface="Calibri"/>
                <a:cs typeface="Calibri"/>
                <a:sym typeface="Calibri"/>
              </a:defRPr>
            </a:pPr>
          </a:p>
        </p:txBody>
      </p:sp>
      <p:grpSp>
        <p:nvGrpSpPr>
          <p:cNvPr id="300" name="Group 19"/>
          <p:cNvGrpSpPr/>
          <p:nvPr/>
        </p:nvGrpSpPr>
        <p:grpSpPr>
          <a:xfrm>
            <a:off x="83664" y="3311327"/>
            <a:ext cx="7423107" cy="3419228"/>
            <a:chOff x="0" y="0"/>
            <a:chExt cx="7423105" cy="3419226"/>
          </a:xfrm>
        </p:grpSpPr>
        <p:sp>
          <p:nvSpPr>
            <p:cNvPr id="297" name="Rectangle 6"/>
            <p:cNvSpPr/>
            <p:nvPr/>
          </p:nvSpPr>
          <p:spPr>
            <a:xfrm>
              <a:off x="0" y="985578"/>
              <a:ext cx="6818012" cy="2433648"/>
            </a:xfrm>
            <a:prstGeom prst="rect">
              <a:avLst/>
            </a:prstGeom>
            <a:solidFill>
              <a:srgbClr val="FFFFFF"/>
            </a:solidFill>
            <a:ln w="12700" cap="flat">
              <a:solidFill>
                <a:srgbClr val="FFFFFF"/>
              </a:solidFill>
              <a:prstDash val="solid"/>
              <a:round/>
            </a:ln>
            <a:effectLst/>
          </p:spPr>
          <p:txBody>
            <a:bodyPr wrap="square" lIns="27092" tIns="27092" rIns="27092" bIns="27092" numCol="1" anchor="ctr">
              <a:noAutofit/>
            </a:bodyPr>
            <a:lstStyle/>
            <a:p>
              <a:pPr algn="ctr" defTabSz="650240">
                <a:lnSpc>
                  <a:spcPct val="100000"/>
                </a:lnSpc>
                <a:spcBef>
                  <a:spcPts val="0"/>
                </a:spcBef>
                <a:defRPr sz="2400">
                  <a:solidFill>
                    <a:srgbClr val="FFFFFF"/>
                  </a:solidFill>
                  <a:latin typeface="Calibri"/>
                  <a:ea typeface="Calibri"/>
                  <a:cs typeface="Calibri"/>
                  <a:sym typeface="Calibri"/>
                </a:defRPr>
              </a:pPr>
            </a:p>
          </p:txBody>
        </p:sp>
        <p:sp>
          <p:nvSpPr>
            <p:cNvPr id="298" name="Rectangle 13"/>
            <p:cNvSpPr/>
            <p:nvPr/>
          </p:nvSpPr>
          <p:spPr>
            <a:xfrm rot="18065215">
              <a:off x="2893035" y="727224"/>
              <a:ext cx="1874672" cy="312180"/>
            </a:xfrm>
            <a:prstGeom prst="rect">
              <a:avLst/>
            </a:prstGeom>
            <a:solidFill>
              <a:srgbClr val="FFFFFF"/>
            </a:solidFill>
            <a:ln w="12700" cap="flat">
              <a:solidFill>
                <a:srgbClr val="FFFFFF"/>
              </a:solidFill>
              <a:prstDash val="solid"/>
              <a:round/>
            </a:ln>
            <a:effectLst/>
          </p:spPr>
          <p:txBody>
            <a:bodyPr wrap="square" lIns="27092" tIns="27092" rIns="27092" bIns="27092" numCol="1" anchor="ctr">
              <a:noAutofit/>
            </a:bodyPr>
            <a:lstStyle/>
            <a:p>
              <a:pPr algn="ctr" defTabSz="650240">
                <a:lnSpc>
                  <a:spcPct val="100000"/>
                </a:lnSpc>
                <a:spcBef>
                  <a:spcPts val="0"/>
                </a:spcBef>
                <a:defRPr sz="2400">
                  <a:solidFill>
                    <a:srgbClr val="FFFFFF"/>
                  </a:solidFill>
                  <a:latin typeface="Calibri"/>
                  <a:ea typeface="Calibri"/>
                  <a:cs typeface="Calibri"/>
                  <a:sym typeface="Calibri"/>
                </a:defRPr>
              </a:pPr>
            </a:p>
          </p:txBody>
        </p:sp>
        <p:sp>
          <p:nvSpPr>
            <p:cNvPr id="299" name="Rectangle 15"/>
            <p:cNvSpPr/>
            <p:nvPr/>
          </p:nvSpPr>
          <p:spPr>
            <a:xfrm>
              <a:off x="5490417" y="2069313"/>
              <a:ext cx="1932690" cy="463914"/>
            </a:xfrm>
            <a:prstGeom prst="rect">
              <a:avLst/>
            </a:prstGeom>
            <a:solidFill>
              <a:srgbClr val="FFFFFF"/>
            </a:solidFill>
            <a:ln w="12700" cap="flat">
              <a:solidFill>
                <a:srgbClr val="FFFFFF"/>
              </a:solidFill>
              <a:prstDash val="solid"/>
              <a:round/>
            </a:ln>
            <a:effectLst/>
          </p:spPr>
          <p:txBody>
            <a:bodyPr wrap="square" lIns="27092" tIns="27092" rIns="27092" bIns="27092" numCol="1" anchor="ctr">
              <a:noAutofit/>
            </a:bodyPr>
            <a:lstStyle/>
            <a:p>
              <a:pPr algn="ctr" defTabSz="650240">
                <a:lnSpc>
                  <a:spcPct val="100000"/>
                </a:lnSpc>
                <a:spcBef>
                  <a:spcPts val="0"/>
                </a:spcBef>
                <a:defRPr sz="2400">
                  <a:solidFill>
                    <a:srgbClr val="FFFFFF"/>
                  </a:solidFill>
                  <a:latin typeface="Calibri"/>
                  <a:ea typeface="Calibri"/>
                  <a:cs typeface="Calibri"/>
                  <a:sym typeface="Calibri"/>
                </a:defRPr>
              </a:pPr>
            </a:p>
          </p:txBody>
        </p:sp>
      </p:grpSp>
      <p:grpSp>
        <p:nvGrpSpPr>
          <p:cNvPr id="303" name="Group 18"/>
          <p:cNvGrpSpPr/>
          <p:nvPr/>
        </p:nvGrpSpPr>
        <p:grpSpPr>
          <a:xfrm>
            <a:off x="9810635" y="4753213"/>
            <a:ext cx="3186553" cy="3821591"/>
            <a:chOff x="0" y="0"/>
            <a:chExt cx="3186552" cy="3821589"/>
          </a:xfrm>
        </p:grpSpPr>
        <p:sp>
          <p:nvSpPr>
            <p:cNvPr id="301" name="Rectangle 11"/>
            <p:cNvSpPr/>
            <p:nvPr/>
          </p:nvSpPr>
          <p:spPr>
            <a:xfrm>
              <a:off x="608412" y="-1"/>
              <a:ext cx="2578140" cy="3821591"/>
            </a:xfrm>
            <a:prstGeom prst="rect">
              <a:avLst/>
            </a:prstGeom>
            <a:solidFill>
              <a:srgbClr val="FFFFFF"/>
            </a:solidFill>
            <a:ln w="12700" cap="flat">
              <a:solidFill>
                <a:srgbClr val="FFFFFF"/>
              </a:solidFill>
              <a:prstDash val="solid"/>
              <a:round/>
            </a:ln>
            <a:effectLst/>
          </p:spPr>
          <p:txBody>
            <a:bodyPr wrap="square" lIns="27092" tIns="27092" rIns="27092" bIns="27092" numCol="1" anchor="ctr">
              <a:noAutofit/>
            </a:bodyPr>
            <a:lstStyle/>
            <a:p>
              <a:pPr algn="ctr" defTabSz="650240">
                <a:lnSpc>
                  <a:spcPct val="100000"/>
                </a:lnSpc>
                <a:spcBef>
                  <a:spcPts val="0"/>
                </a:spcBef>
                <a:defRPr sz="2400">
                  <a:solidFill>
                    <a:srgbClr val="FFFFFF"/>
                  </a:solidFill>
                  <a:latin typeface="Calibri"/>
                  <a:ea typeface="Calibri"/>
                  <a:cs typeface="Calibri"/>
                  <a:sym typeface="Calibri"/>
                </a:defRPr>
              </a:pPr>
            </a:p>
          </p:txBody>
        </p:sp>
        <p:sp>
          <p:nvSpPr>
            <p:cNvPr id="302" name="Rectangle 17"/>
            <p:cNvSpPr/>
            <p:nvPr/>
          </p:nvSpPr>
          <p:spPr>
            <a:xfrm>
              <a:off x="-1" y="703478"/>
              <a:ext cx="1283368" cy="463912"/>
            </a:xfrm>
            <a:prstGeom prst="rect">
              <a:avLst/>
            </a:prstGeom>
            <a:solidFill>
              <a:srgbClr val="FFFFFF"/>
            </a:solidFill>
            <a:ln w="12700" cap="flat">
              <a:solidFill>
                <a:srgbClr val="FFFFFF"/>
              </a:solidFill>
              <a:prstDash val="solid"/>
              <a:round/>
            </a:ln>
            <a:effectLst/>
          </p:spPr>
          <p:txBody>
            <a:bodyPr wrap="square" lIns="27092" tIns="27092" rIns="27092" bIns="27092" numCol="1" anchor="ctr">
              <a:noAutofit/>
            </a:bodyPr>
            <a:lstStyle/>
            <a:p>
              <a:pPr algn="ctr" defTabSz="650240">
                <a:lnSpc>
                  <a:spcPct val="100000"/>
                </a:lnSpc>
                <a:spcBef>
                  <a:spcPts val="0"/>
                </a:spcBef>
                <a:defRPr sz="2400">
                  <a:solidFill>
                    <a:srgbClr val="FFFFFF"/>
                  </a:solidFill>
                  <a:latin typeface="Calibri"/>
                  <a:ea typeface="Calibri"/>
                  <a:cs typeface="Calibri"/>
                  <a:sym typeface="Calibri"/>
                </a:defRPr>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0" presetID="1" grpId="1" fill="hold">
                                  <p:stCondLst>
                                    <p:cond delay="0"/>
                                  </p:stCondLst>
                                  <p:iterate type="el" backwards="0">
                                    <p:tmAbs val="0"/>
                                  </p:iterate>
                                  <p:childTnLst>
                                    <p:set>
                                      <p:cBhvr>
                                        <p:cTn id="6" fill="hold">
                                          <p:stCondLst>
                                            <p:cond delay="0"/>
                                          </p:stCondLst>
                                        </p:cTn>
                                        <p:tgtEl>
                                          <p:spTgt spid="29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Class="exit" nodeType="clickEffect" presetSubtype="0" presetID="1" grpId="2" fill="hold">
                                  <p:stCondLst>
                                    <p:cond delay="0"/>
                                  </p:stCondLst>
                                  <p:iterate type="el" backwards="0">
                                    <p:tmAbs val="0"/>
                                  </p:iterate>
                                  <p:childTnLst>
                                    <p:set>
                                      <p:cBhvr>
                                        <p:cTn id="10" fill="hold">
                                          <p:stCondLst>
                                            <p:cond delay="0"/>
                                          </p:stCondLst>
                                        </p:cTn>
                                        <p:tgtEl>
                                          <p:spTgt spid="30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Class="exit" nodeType="clickEffect" presetSubtype="0" presetID="1" grpId="3" fill="hold">
                                  <p:stCondLst>
                                    <p:cond delay="0"/>
                                  </p:stCondLst>
                                  <p:iterate type="el" backwards="0">
                                    <p:tmAbs val="0"/>
                                  </p:iterate>
                                  <p:childTnLst>
                                    <p:set>
                                      <p:cBhvr>
                                        <p:cTn id="14" fill="hold">
                                          <p:stCondLst>
                                            <p:cond delay="0"/>
                                          </p:stCondLst>
                                        </p:cTn>
                                        <p:tgtEl>
                                          <p:spTgt spid="30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Class="exit" nodeType="clickEffect" presetSubtype="0" presetID="1" grpId="4" fill="hold">
                                  <p:stCondLst>
                                    <p:cond delay="0"/>
                                  </p:stCondLst>
                                  <p:iterate type="el" backwards="0">
                                    <p:tmAbs val="0"/>
                                  </p:iterate>
                                  <p:childTnLst>
                                    <p:set>
                                      <p:cBhvr>
                                        <p:cTn id="18" fill="hold">
                                          <p:stCondLst>
                                            <p:cond delay="0"/>
                                          </p:stCondLst>
                                        </p:cTn>
                                        <p:tgtEl>
                                          <p:spTgt spid="29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5" grpId="1"/>
      <p:bldP build="whole" bldLvl="1" animBg="1" rev="0" advAuto="0" spid="296" grpId="4"/>
      <p:bldP build="whole" bldLvl="1" animBg="1" rev="0" advAuto="0" spid="303" grpId="2"/>
      <p:bldP build="whole" bldLvl="1" animBg="1" rev="0" advAuto="0" spid="300" grpId="3"/>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Rectangle 3"/>
          <p:cNvSpPr/>
          <p:nvPr/>
        </p:nvSpPr>
        <p:spPr>
          <a:xfrm rot="5400000">
            <a:off x="6010096" y="-1827934"/>
            <a:ext cx="903030" cy="5157556"/>
          </a:xfrm>
          <a:prstGeom prst="rect">
            <a:avLst/>
          </a:prstGeom>
          <a:solidFill>
            <a:srgbClr val="8064A2"/>
          </a:solidFill>
          <a:ln w="12700">
            <a:solidFill>
              <a:srgbClr val="000000"/>
            </a:solidFill>
          </a:ln>
        </p:spPr>
        <p:txBody>
          <a:bodyPr lIns="27092" tIns="27092" rIns="27092" bIns="27092" anchor="ctr"/>
          <a:lstStyle/>
          <a:p>
            <a:pPr algn="ctr" defTabSz="650240">
              <a:lnSpc>
                <a:spcPct val="100000"/>
              </a:lnSpc>
              <a:spcBef>
                <a:spcPts val="0"/>
              </a:spcBef>
              <a:defRPr sz="2400">
                <a:solidFill>
                  <a:srgbClr val="FFFFFF"/>
                </a:solidFill>
                <a:latin typeface="Calibri"/>
                <a:ea typeface="Calibri"/>
                <a:cs typeface="Calibri"/>
                <a:sym typeface="Calibri"/>
              </a:defRPr>
            </a:pPr>
          </a:p>
        </p:txBody>
      </p:sp>
      <p:sp>
        <p:nvSpPr>
          <p:cNvPr id="308" name="TextBox 4"/>
          <p:cNvSpPr txBox="1"/>
          <p:nvPr/>
        </p:nvSpPr>
        <p:spPr>
          <a:xfrm>
            <a:off x="5383652" y="387527"/>
            <a:ext cx="2258735" cy="580848"/>
          </a:xfrm>
          <a:prstGeom prst="rect">
            <a:avLst/>
          </a:prstGeom>
          <a:ln w="3175">
            <a:miter lim="400000"/>
          </a:ln>
          <a:extLst>
            <a:ext uri="{C572A759-6A51-4108-AA02-DFA0A04FC94B}">
              <ma14:wrappingTextBoxFlag xmlns:ma14="http://schemas.microsoft.com/office/mac/drawingml/2011/main" val="1"/>
            </a:ext>
          </a:extLst>
        </p:spPr>
        <p:txBody>
          <a:bodyPr wrap="none" lIns="65022" tIns="65022" rIns="65022" bIns="65022">
            <a:spAutoFit/>
          </a:bodyPr>
          <a:lstStyle>
            <a:lvl1pPr defTabSz="650240">
              <a:lnSpc>
                <a:spcPct val="100000"/>
              </a:lnSpc>
              <a:spcBef>
                <a:spcPts val="0"/>
              </a:spcBef>
              <a:defRPr b="1">
                <a:latin typeface="Calibri"/>
                <a:ea typeface="Calibri"/>
                <a:cs typeface="Calibri"/>
                <a:sym typeface="Calibri"/>
              </a:defRPr>
            </a:lvl1pPr>
          </a:lstStyle>
          <a:p>
            <a:pPr/>
            <a:r>
              <a:t>Full Dataset</a:t>
            </a:r>
          </a:p>
        </p:txBody>
      </p:sp>
      <p:grpSp>
        <p:nvGrpSpPr>
          <p:cNvPr id="311" name="Rectangle 5"/>
          <p:cNvGrpSpPr/>
          <p:nvPr/>
        </p:nvGrpSpPr>
        <p:grpSpPr>
          <a:xfrm>
            <a:off x="2599580" y="1202357"/>
            <a:ext cx="3517598" cy="898719"/>
            <a:chOff x="0" y="-1"/>
            <a:chExt cx="3517596" cy="898718"/>
          </a:xfrm>
        </p:grpSpPr>
        <p:sp>
          <p:nvSpPr>
            <p:cNvPr id="309" name="Rectangle"/>
            <p:cNvSpPr/>
            <p:nvPr/>
          </p:nvSpPr>
          <p:spPr>
            <a:xfrm>
              <a:off x="-1" y="-2"/>
              <a:ext cx="3517597" cy="898719"/>
            </a:xfrm>
            <a:prstGeom prst="rect">
              <a:avLst/>
            </a:prstGeom>
            <a:solidFill>
              <a:srgbClr val="C0504D"/>
            </a:solidFill>
            <a:ln w="12700" cap="flat">
              <a:solidFill>
                <a:srgbClr val="000000"/>
              </a:solidFill>
              <a:prstDash val="solid"/>
              <a:round/>
            </a:ln>
            <a:effectLst/>
          </p:spPr>
          <p:txBody>
            <a:bodyPr wrap="square" lIns="27092" tIns="27092" rIns="27092" bIns="27092" numCol="1" anchor="ctr">
              <a:noAutofit/>
            </a:bodyPr>
            <a:lstStyle/>
            <a:p>
              <a:pPr algn="ctr" defTabSz="650240">
                <a:lnSpc>
                  <a:spcPct val="100000"/>
                </a:lnSpc>
                <a:spcBef>
                  <a:spcPts val="0"/>
                </a:spcBef>
                <a:defRPr b="1" sz="2400">
                  <a:latin typeface="Calibri"/>
                  <a:ea typeface="Calibri"/>
                  <a:cs typeface="Calibri"/>
                  <a:sym typeface="Calibri"/>
                </a:defRPr>
              </a:pPr>
            </a:p>
          </p:txBody>
        </p:sp>
        <p:sp>
          <p:nvSpPr>
            <p:cNvPr id="310" name="Training"/>
            <p:cNvSpPr txBox="1"/>
            <p:nvPr/>
          </p:nvSpPr>
          <p:spPr>
            <a:xfrm>
              <a:off x="65024" y="233818"/>
              <a:ext cx="3387548" cy="431076"/>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65022" tIns="65022" rIns="65022" bIns="65022" numCol="1" anchor="ctr">
              <a:spAutoFit/>
            </a:bodyPr>
            <a:lstStyle>
              <a:lvl1pPr algn="ctr" defTabSz="650240">
                <a:lnSpc>
                  <a:spcPct val="100000"/>
                </a:lnSpc>
                <a:spcBef>
                  <a:spcPts val="0"/>
                </a:spcBef>
                <a:defRPr b="1" sz="2400">
                  <a:latin typeface="Calibri"/>
                  <a:ea typeface="Calibri"/>
                  <a:cs typeface="Calibri"/>
                  <a:sym typeface="Calibri"/>
                </a:defRPr>
              </a:lvl1pPr>
            </a:lstStyle>
            <a:p>
              <a:pPr/>
              <a:r>
                <a:t>Training</a:t>
              </a:r>
            </a:p>
          </p:txBody>
        </p:sp>
      </p:grpSp>
      <p:grpSp>
        <p:nvGrpSpPr>
          <p:cNvPr id="314" name="Rectangle 6"/>
          <p:cNvGrpSpPr/>
          <p:nvPr/>
        </p:nvGrpSpPr>
        <p:grpSpPr>
          <a:xfrm>
            <a:off x="8042036" y="1202360"/>
            <a:ext cx="1758800" cy="898719"/>
            <a:chOff x="0" y="-1"/>
            <a:chExt cx="1758799" cy="898718"/>
          </a:xfrm>
        </p:grpSpPr>
        <p:sp>
          <p:nvSpPr>
            <p:cNvPr id="312" name="Rectangle"/>
            <p:cNvSpPr/>
            <p:nvPr/>
          </p:nvSpPr>
          <p:spPr>
            <a:xfrm>
              <a:off x="-1" y="-2"/>
              <a:ext cx="1758800" cy="898719"/>
            </a:xfrm>
            <a:prstGeom prst="rect">
              <a:avLst/>
            </a:prstGeom>
            <a:solidFill>
              <a:srgbClr val="558ED5"/>
            </a:solidFill>
            <a:ln w="12700" cap="flat">
              <a:solidFill>
                <a:srgbClr val="000000"/>
              </a:solidFill>
              <a:prstDash val="solid"/>
              <a:round/>
            </a:ln>
            <a:effectLst/>
          </p:spPr>
          <p:txBody>
            <a:bodyPr wrap="square" lIns="27092" tIns="27092" rIns="27092" bIns="27092" numCol="1" anchor="ctr">
              <a:noAutofit/>
            </a:bodyPr>
            <a:lstStyle/>
            <a:p>
              <a:pPr algn="ctr" defTabSz="650240">
                <a:lnSpc>
                  <a:spcPct val="100000"/>
                </a:lnSpc>
                <a:spcBef>
                  <a:spcPts val="0"/>
                </a:spcBef>
                <a:defRPr b="1" sz="2400">
                  <a:latin typeface="Calibri"/>
                  <a:ea typeface="Calibri"/>
                  <a:cs typeface="Calibri"/>
                  <a:sym typeface="Calibri"/>
                </a:defRPr>
              </a:pPr>
            </a:p>
          </p:txBody>
        </p:sp>
        <p:sp>
          <p:nvSpPr>
            <p:cNvPr id="313" name="Test"/>
            <p:cNvSpPr txBox="1"/>
            <p:nvPr/>
          </p:nvSpPr>
          <p:spPr>
            <a:xfrm>
              <a:off x="65024" y="233818"/>
              <a:ext cx="1628752" cy="431076"/>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65022" tIns="65022" rIns="65022" bIns="65022" numCol="1" anchor="ctr">
              <a:spAutoFit/>
            </a:bodyPr>
            <a:lstStyle>
              <a:lvl1pPr algn="ctr" defTabSz="650240">
                <a:lnSpc>
                  <a:spcPct val="100000"/>
                </a:lnSpc>
                <a:spcBef>
                  <a:spcPts val="0"/>
                </a:spcBef>
                <a:defRPr b="1" sz="2400">
                  <a:latin typeface="Calibri"/>
                  <a:ea typeface="Calibri"/>
                  <a:cs typeface="Calibri"/>
                  <a:sym typeface="Calibri"/>
                </a:defRPr>
              </a:lvl1pPr>
            </a:lstStyle>
            <a:p>
              <a:pPr/>
              <a:r>
                <a:t>Test</a:t>
              </a:r>
            </a:p>
          </p:txBody>
        </p:sp>
      </p:grpSp>
      <p:sp>
        <p:nvSpPr>
          <p:cNvPr id="315" name="Rectangle 10"/>
          <p:cNvSpPr/>
          <p:nvPr/>
        </p:nvSpPr>
        <p:spPr>
          <a:xfrm>
            <a:off x="910473" y="3129290"/>
            <a:ext cx="3398760" cy="1330984"/>
          </a:xfrm>
          <a:prstGeom prst="rect">
            <a:avLst/>
          </a:prstGeom>
          <a:ln w="50800">
            <a:solidFill>
              <a:srgbClr val="C0504D"/>
            </a:solidFill>
          </a:ln>
        </p:spPr>
        <p:txBody>
          <a:bodyPr lIns="27092" tIns="27092" rIns="27092" bIns="27092" anchor="ctr"/>
          <a:lstStyle/>
          <a:p>
            <a:pPr algn="ctr" defTabSz="650240">
              <a:lnSpc>
                <a:spcPct val="100000"/>
              </a:lnSpc>
              <a:spcBef>
                <a:spcPts val="0"/>
              </a:spcBef>
              <a:defRPr sz="2400">
                <a:solidFill>
                  <a:srgbClr val="FFFFFF"/>
                </a:solidFill>
                <a:latin typeface="Calibri"/>
                <a:ea typeface="Calibri"/>
                <a:cs typeface="Calibri"/>
                <a:sym typeface="Calibri"/>
              </a:defRPr>
            </a:pPr>
          </a:p>
        </p:txBody>
      </p:sp>
      <p:sp>
        <p:nvSpPr>
          <p:cNvPr id="316" name="TextBox 12"/>
          <p:cNvSpPr txBox="1"/>
          <p:nvPr/>
        </p:nvSpPr>
        <p:spPr>
          <a:xfrm>
            <a:off x="1689223" y="3311402"/>
            <a:ext cx="1964999" cy="799377"/>
          </a:xfrm>
          <a:prstGeom prst="rect">
            <a:avLst/>
          </a:prstGeom>
          <a:ln w="3175">
            <a:miter lim="400000"/>
          </a:ln>
          <a:extLst>
            <a:ext uri="{C572A759-6A51-4108-AA02-DFA0A04FC94B}">
              <ma14:wrappingTextBoxFlag xmlns:ma14="http://schemas.microsoft.com/office/mac/drawingml/2011/main" val="1"/>
            </a:ext>
          </a:extLst>
        </p:spPr>
        <p:txBody>
          <a:bodyPr wrap="none" lIns="65022" tIns="65022" rIns="65022" bIns="65022">
            <a:spAutoFit/>
          </a:bodyPr>
          <a:lstStyle/>
          <a:p>
            <a:pPr algn="ctr" defTabSz="650240">
              <a:lnSpc>
                <a:spcPct val="100000"/>
              </a:lnSpc>
              <a:spcBef>
                <a:spcPts val="0"/>
              </a:spcBef>
              <a:defRPr b="1" sz="2400">
                <a:latin typeface="Calibri"/>
                <a:ea typeface="Calibri"/>
                <a:cs typeface="Calibri"/>
                <a:sym typeface="Calibri"/>
              </a:defRPr>
            </a:pPr>
            <a:r>
              <a:t>Choose/ Train </a:t>
            </a:r>
          </a:p>
          <a:p>
            <a:pPr algn="ctr" defTabSz="650240">
              <a:lnSpc>
                <a:spcPct val="100000"/>
              </a:lnSpc>
              <a:spcBef>
                <a:spcPts val="0"/>
              </a:spcBef>
              <a:defRPr b="1" sz="2400">
                <a:latin typeface="Calibri"/>
                <a:ea typeface="Calibri"/>
                <a:cs typeface="Calibri"/>
                <a:sym typeface="Calibri"/>
              </a:defRPr>
            </a:pPr>
            <a:r>
              <a:t>Model</a:t>
            </a:r>
          </a:p>
        </p:txBody>
      </p:sp>
      <p:sp>
        <p:nvSpPr>
          <p:cNvPr id="317" name="Rectangle 15"/>
          <p:cNvSpPr/>
          <p:nvPr/>
        </p:nvSpPr>
        <p:spPr>
          <a:xfrm>
            <a:off x="9182971" y="3108060"/>
            <a:ext cx="3398761" cy="1330984"/>
          </a:xfrm>
          <a:prstGeom prst="rect">
            <a:avLst/>
          </a:prstGeom>
          <a:ln w="50800">
            <a:solidFill>
              <a:srgbClr val="558ED5"/>
            </a:solidFill>
          </a:ln>
        </p:spPr>
        <p:txBody>
          <a:bodyPr lIns="27092" tIns="27092" rIns="27092" bIns="27092" anchor="ctr"/>
          <a:lstStyle/>
          <a:p>
            <a:pPr algn="ctr" defTabSz="650240">
              <a:lnSpc>
                <a:spcPct val="100000"/>
              </a:lnSpc>
              <a:spcBef>
                <a:spcPts val="0"/>
              </a:spcBef>
              <a:defRPr sz="2400">
                <a:solidFill>
                  <a:srgbClr val="FFFFFF"/>
                </a:solidFill>
                <a:latin typeface="Calibri"/>
                <a:ea typeface="Calibri"/>
                <a:cs typeface="Calibri"/>
                <a:sym typeface="Calibri"/>
              </a:defRPr>
            </a:pPr>
          </a:p>
        </p:txBody>
      </p:sp>
      <p:sp>
        <p:nvSpPr>
          <p:cNvPr id="318" name="TextBox 16"/>
          <p:cNvSpPr txBox="1"/>
          <p:nvPr/>
        </p:nvSpPr>
        <p:spPr>
          <a:xfrm>
            <a:off x="10357756" y="3290172"/>
            <a:ext cx="1172935" cy="799377"/>
          </a:xfrm>
          <a:prstGeom prst="rect">
            <a:avLst/>
          </a:prstGeom>
          <a:ln w="3175">
            <a:miter lim="400000"/>
          </a:ln>
          <a:extLst>
            <a:ext uri="{C572A759-6A51-4108-AA02-DFA0A04FC94B}">
              <ma14:wrappingTextBoxFlag xmlns:ma14="http://schemas.microsoft.com/office/mac/drawingml/2011/main" val="1"/>
            </a:ext>
          </a:extLst>
        </p:spPr>
        <p:txBody>
          <a:bodyPr wrap="none" lIns="65022" tIns="65022" rIns="65022" bIns="65022">
            <a:spAutoFit/>
          </a:bodyPr>
          <a:lstStyle/>
          <a:p>
            <a:pPr algn="ctr" defTabSz="650240">
              <a:lnSpc>
                <a:spcPct val="100000"/>
              </a:lnSpc>
              <a:spcBef>
                <a:spcPts val="0"/>
              </a:spcBef>
              <a:defRPr b="1" sz="2400">
                <a:latin typeface="Calibri"/>
                <a:ea typeface="Calibri"/>
                <a:cs typeface="Calibri"/>
                <a:sym typeface="Calibri"/>
              </a:defRPr>
            </a:pPr>
            <a:r>
              <a:t>Validate</a:t>
            </a:r>
          </a:p>
          <a:p>
            <a:pPr algn="ctr" defTabSz="650240">
              <a:lnSpc>
                <a:spcPct val="100000"/>
              </a:lnSpc>
              <a:spcBef>
                <a:spcPts val="0"/>
              </a:spcBef>
              <a:defRPr b="1" sz="2400">
                <a:latin typeface="Calibri"/>
                <a:ea typeface="Calibri"/>
                <a:cs typeface="Calibri"/>
                <a:sym typeface="Calibri"/>
              </a:defRPr>
            </a:pPr>
            <a:r>
              <a:t>Model</a:t>
            </a:r>
          </a:p>
        </p:txBody>
      </p:sp>
      <p:sp>
        <p:nvSpPr>
          <p:cNvPr id="319" name="Rectangle 17"/>
          <p:cNvSpPr/>
          <p:nvPr/>
        </p:nvSpPr>
        <p:spPr>
          <a:xfrm>
            <a:off x="4949974" y="5724457"/>
            <a:ext cx="3398761" cy="1330985"/>
          </a:xfrm>
          <a:prstGeom prst="rect">
            <a:avLst/>
          </a:prstGeom>
          <a:ln w="50800">
            <a:solidFill>
              <a:srgbClr val="8064A2"/>
            </a:solidFill>
          </a:ln>
        </p:spPr>
        <p:txBody>
          <a:bodyPr lIns="27092" tIns="27092" rIns="27092" bIns="27092" anchor="ctr"/>
          <a:lstStyle/>
          <a:p>
            <a:pPr algn="ctr" defTabSz="650240">
              <a:lnSpc>
                <a:spcPct val="100000"/>
              </a:lnSpc>
              <a:spcBef>
                <a:spcPts val="0"/>
              </a:spcBef>
              <a:defRPr sz="2400">
                <a:solidFill>
                  <a:srgbClr val="FFFFFF"/>
                </a:solidFill>
                <a:latin typeface="Calibri"/>
                <a:ea typeface="Calibri"/>
                <a:cs typeface="Calibri"/>
                <a:sym typeface="Calibri"/>
              </a:defRPr>
            </a:pPr>
          </a:p>
        </p:txBody>
      </p:sp>
      <p:sp>
        <p:nvSpPr>
          <p:cNvPr id="320" name="TextBox 18"/>
          <p:cNvSpPr txBox="1"/>
          <p:nvPr/>
        </p:nvSpPr>
        <p:spPr>
          <a:xfrm>
            <a:off x="6010360" y="6072947"/>
            <a:ext cx="1354208" cy="431077"/>
          </a:xfrm>
          <a:prstGeom prst="rect">
            <a:avLst/>
          </a:prstGeom>
          <a:ln w="3175">
            <a:miter lim="400000"/>
          </a:ln>
          <a:extLst>
            <a:ext uri="{C572A759-6A51-4108-AA02-DFA0A04FC94B}">
              <ma14:wrappingTextBoxFlag xmlns:ma14="http://schemas.microsoft.com/office/mac/drawingml/2011/main" val="1"/>
            </a:ext>
          </a:extLst>
        </p:spPr>
        <p:txBody>
          <a:bodyPr wrap="none" lIns="65022" tIns="65022" rIns="65022" bIns="65022">
            <a:spAutoFit/>
          </a:bodyPr>
          <a:lstStyle>
            <a:lvl1pPr algn="ctr" defTabSz="650240">
              <a:lnSpc>
                <a:spcPct val="100000"/>
              </a:lnSpc>
              <a:spcBef>
                <a:spcPts val="0"/>
              </a:spcBef>
              <a:defRPr b="1" sz="2400">
                <a:latin typeface="Calibri"/>
                <a:ea typeface="Calibri"/>
                <a:cs typeface="Calibri"/>
                <a:sym typeface="Calibri"/>
              </a:defRPr>
            </a:lvl1pPr>
          </a:lstStyle>
          <a:p>
            <a:pPr/>
            <a:r>
              <a:t>Fit Model</a:t>
            </a:r>
          </a:p>
        </p:txBody>
      </p:sp>
      <p:sp>
        <p:nvSpPr>
          <p:cNvPr id="321" name="Down Arrow 19"/>
          <p:cNvSpPr/>
          <p:nvPr/>
        </p:nvSpPr>
        <p:spPr>
          <a:xfrm rot="2182355">
            <a:off x="8597404" y="4852530"/>
            <a:ext cx="700467" cy="6179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400" y="10800"/>
                </a:lnTo>
                <a:lnTo>
                  <a:pt x="5400" y="0"/>
                </a:lnTo>
                <a:lnTo>
                  <a:pt x="16200" y="0"/>
                </a:lnTo>
                <a:lnTo>
                  <a:pt x="16200" y="10800"/>
                </a:lnTo>
                <a:lnTo>
                  <a:pt x="21600" y="10800"/>
                </a:lnTo>
                <a:lnTo>
                  <a:pt x="10800" y="21600"/>
                </a:lnTo>
                <a:close/>
              </a:path>
            </a:pathLst>
          </a:custGeom>
          <a:solidFill>
            <a:srgbClr val="000000"/>
          </a:solidFill>
          <a:ln w="12700">
            <a:solidFill>
              <a:srgbClr val="000000"/>
            </a:solidFill>
          </a:ln>
        </p:spPr>
        <p:txBody>
          <a:bodyPr lIns="27092" tIns="27092" rIns="27092" bIns="27092" anchor="ctr"/>
          <a:lstStyle/>
          <a:p>
            <a:pPr algn="ctr" defTabSz="650240">
              <a:lnSpc>
                <a:spcPct val="100000"/>
              </a:lnSpc>
              <a:spcBef>
                <a:spcPts val="0"/>
              </a:spcBef>
              <a:defRPr sz="2400">
                <a:latin typeface="Calibri"/>
                <a:ea typeface="Calibri"/>
                <a:cs typeface="Calibri"/>
                <a:sym typeface="Calibri"/>
              </a:defRPr>
            </a:pPr>
          </a:p>
        </p:txBody>
      </p:sp>
      <p:sp>
        <p:nvSpPr>
          <p:cNvPr id="322" name="Down Arrow 20"/>
          <p:cNvSpPr/>
          <p:nvPr/>
        </p:nvSpPr>
        <p:spPr>
          <a:xfrm>
            <a:off x="9100367" y="2305449"/>
            <a:ext cx="700467" cy="6179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400" y="10800"/>
                </a:lnTo>
                <a:lnTo>
                  <a:pt x="5400" y="0"/>
                </a:lnTo>
                <a:lnTo>
                  <a:pt x="16200" y="0"/>
                </a:lnTo>
                <a:lnTo>
                  <a:pt x="16200" y="10800"/>
                </a:lnTo>
                <a:lnTo>
                  <a:pt x="21600" y="10800"/>
                </a:lnTo>
                <a:lnTo>
                  <a:pt x="10800" y="21600"/>
                </a:lnTo>
                <a:close/>
              </a:path>
            </a:pathLst>
          </a:custGeom>
          <a:solidFill>
            <a:srgbClr val="000000"/>
          </a:solidFill>
          <a:ln w="12700">
            <a:solidFill>
              <a:srgbClr val="000000"/>
            </a:solidFill>
          </a:ln>
        </p:spPr>
        <p:txBody>
          <a:bodyPr lIns="27092" tIns="27092" rIns="27092" bIns="27092" anchor="ctr"/>
          <a:lstStyle/>
          <a:p>
            <a:pPr algn="ctr" defTabSz="650240">
              <a:lnSpc>
                <a:spcPct val="100000"/>
              </a:lnSpc>
              <a:spcBef>
                <a:spcPts val="0"/>
              </a:spcBef>
              <a:defRPr sz="2400">
                <a:latin typeface="Calibri"/>
                <a:ea typeface="Calibri"/>
                <a:cs typeface="Calibri"/>
                <a:sym typeface="Calibri"/>
              </a:defRPr>
            </a:pPr>
          </a:p>
        </p:txBody>
      </p:sp>
      <p:sp>
        <p:nvSpPr>
          <p:cNvPr id="323" name="Down Arrow 21"/>
          <p:cNvSpPr/>
          <p:nvPr/>
        </p:nvSpPr>
        <p:spPr>
          <a:xfrm rot="16200000">
            <a:off x="6507226" y="1723609"/>
            <a:ext cx="397760" cy="40933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0551"/>
                </a:moveTo>
                <a:lnTo>
                  <a:pt x="5400" y="20551"/>
                </a:lnTo>
                <a:lnTo>
                  <a:pt x="5400" y="0"/>
                </a:lnTo>
                <a:lnTo>
                  <a:pt x="16200" y="0"/>
                </a:lnTo>
                <a:lnTo>
                  <a:pt x="16200" y="20551"/>
                </a:lnTo>
                <a:lnTo>
                  <a:pt x="21600" y="20551"/>
                </a:lnTo>
                <a:lnTo>
                  <a:pt x="10800" y="21600"/>
                </a:lnTo>
                <a:close/>
              </a:path>
            </a:pathLst>
          </a:custGeom>
          <a:solidFill>
            <a:srgbClr val="000000"/>
          </a:solidFill>
          <a:ln w="12700">
            <a:solidFill>
              <a:srgbClr val="000000"/>
            </a:solidFill>
          </a:ln>
        </p:spPr>
        <p:txBody>
          <a:bodyPr lIns="27092" tIns="27092" rIns="27092" bIns="27092" anchor="ctr"/>
          <a:lstStyle/>
          <a:p>
            <a:pPr algn="ctr" defTabSz="650240">
              <a:lnSpc>
                <a:spcPct val="100000"/>
              </a:lnSpc>
              <a:spcBef>
                <a:spcPts val="0"/>
              </a:spcBef>
              <a:defRPr sz="2400">
                <a:latin typeface="Calibri"/>
                <a:ea typeface="Calibri"/>
                <a:cs typeface="Calibri"/>
                <a:sym typeface="Calibri"/>
              </a:defRPr>
            </a:pPr>
          </a:p>
        </p:txBody>
      </p:sp>
      <p:sp>
        <p:nvSpPr>
          <p:cNvPr id="324" name="Down Arrow 23"/>
          <p:cNvSpPr/>
          <p:nvPr/>
        </p:nvSpPr>
        <p:spPr>
          <a:xfrm rot="19221207">
            <a:off x="4270264" y="4831503"/>
            <a:ext cx="700467" cy="6179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400" y="10800"/>
                </a:lnTo>
                <a:lnTo>
                  <a:pt x="5400" y="0"/>
                </a:lnTo>
                <a:lnTo>
                  <a:pt x="16200" y="0"/>
                </a:lnTo>
                <a:lnTo>
                  <a:pt x="16200" y="10800"/>
                </a:lnTo>
                <a:lnTo>
                  <a:pt x="21600" y="10800"/>
                </a:lnTo>
                <a:lnTo>
                  <a:pt x="10800" y="21600"/>
                </a:lnTo>
                <a:close/>
              </a:path>
            </a:pathLst>
          </a:custGeom>
          <a:solidFill>
            <a:srgbClr val="000000"/>
          </a:solidFill>
          <a:ln w="12700">
            <a:solidFill>
              <a:srgbClr val="000000"/>
            </a:solidFill>
          </a:ln>
        </p:spPr>
        <p:txBody>
          <a:bodyPr lIns="27092" tIns="27092" rIns="27092" bIns="27092" anchor="ctr"/>
          <a:lstStyle/>
          <a:p>
            <a:pPr algn="ctr" defTabSz="650240">
              <a:lnSpc>
                <a:spcPct val="100000"/>
              </a:lnSpc>
              <a:spcBef>
                <a:spcPts val="0"/>
              </a:spcBef>
              <a:defRPr sz="2400">
                <a:latin typeface="Calibri"/>
                <a:ea typeface="Calibri"/>
                <a:cs typeface="Calibri"/>
                <a:sym typeface="Calibri"/>
              </a:defRPr>
            </a:pPr>
          </a:p>
        </p:txBody>
      </p:sp>
      <p:sp>
        <p:nvSpPr>
          <p:cNvPr id="325" name="Down Arrow 25"/>
          <p:cNvSpPr/>
          <p:nvPr/>
        </p:nvSpPr>
        <p:spPr>
          <a:xfrm>
            <a:off x="3660859" y="2305449"/>
            <a:ext cx="700468" cy="6179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400" y="10800"/>
                </a:lnTo>
                <a:lnTo>
                  <a:pt x="5400" y="0"/>
                </a:lnTo>
                <a:lnTo>
                  <a:pt x="16200" y="0"/>
                </a:lnTo>
                <a:lnTo>
                  <a:pt x="16200" y="10800"/>
                </a:lnTo>
                <a:lnTo>
                  <a:pt x="21600" y="10800"/>
                </a:lnTo>
                <a:lnTo>
                  <a:pt x="10800" y="21600"/>
                </a:lnTo>
                <a:close/>
              </a:path>
            </a:pathLst>
          </a:custGeom>
          <a:solidFill>
            <a:srgbClr val="000000"/>
          </a:solidFill>
          <a:ln w="12700">
            <a:solidFill>
              <a:srgbClr val="000000"/>
            </a:solidFill>
          </a:ln>
        </p:spPr>
        <p:txBody>
          <a:bodyPr lIns="27092" tIns="27092" rIns="27092" bIns="27092" anchor="ctr"/>
          <a:lstStyle/>
          <a:p>
            <a:pPr algn="ctr" defTabSz="650240">
              <a:lnSpc>
                <a:spcPct val="100000"/>
              </a:lnSpc>
              <a:spcBef>
                <a:spcPts val="0"/>
              </a:spcBef>
              <a:defRPr sz="2400">
                <a:latin typeface="Calibri"/>
                <a:ea typeface="Calibri"/>
                <a:cs typeface="Calibri"/>
                <a:sym typeface="Calibri"/>
              </a:defRPr>
            </a:pPr>
          </a:p>
        </p:txBody>
      </p:sp>
      <p:sp>
        <p:nvSpPr>
          <p:cNvPr id="326" name="Rectangle 26"/>
          <p:cNvSpPr/>
          <p:nvPr/>
        </p:nvSpPr>
        <p:spPr>
          <a:xfrm>
            <a:off x="4941060" y="8222887"/>
            <a:ext cx="3398759" cy="1330985"/>
          </a:xfrm>
          <a:prstGeom prst="rect">
            <a:avLst/>
          </a:prstGeom>
          <a:ln w="50800">
            <a:solidFill>
              <a:srgbClr val="8064A2"/>
            </a:solidFill>
          </a:ln>
        </p:spPr>
        <p:txBody>
          <a:bodyPr lIns="27092" tIns="27092" rIns="27092" bIns="27092" anchor="ctr"/>
          <a:lstStyle/>
          <a:p>
            <a:pPr algn="ctr" defTabSz="650240">
              <a:lnSpc>
                <a:spcPct val="100000"/>
              </a:lnSpc>
              <a:spcBef>
                <a:spcPts val="0"/>
              </a:spcBef>
              <a:defRPr sz="2400">
                <a:solidFill>
                  <a:srgbClr val="FFFFFF"/>
                </a:solidFill>
                <a:latin typeface="Calibri"/>
                <a:ea typeface="Calibri"/>
                <a:cs typeface="Calibri"/>
                <a:sym typeface="Calibri"/>
              </a:defRPr>
            </a:pPr>
          </a:p>
        </p:txBody>
      </p:sp>
      <p:sp>
        <p:nvSpPr>
          <p:cNvPr id="327" name="TextBox 27"/>
          <p:cNvSpPr txBox="1"/>
          <p:nvPr/>
        </p:nvSpPr>
        <p:spPr>
          <a:xfrm>
            <a:off x="5466916" y="8500074"/>
            <a:ext cx="2441099" cy="799376"/>
          </a:xfrm>
          <a:prstGeom prst="rect">
            <a:avLst/>
          </a:prstGeom>
          <a:ln w="3175">
            <a:miter lim="400000"/>
          </a:ln>
          <a:extLst>
            <a:ext uri="{C572A759-6A51-4108-AA02-DFA0A04FC94B}">
              <ma14:wrappingTextBoxFlag xmlns:ma14="http://schemas.microsoft.com/office/mac/drawingml/2011/main" val="1"/>
            </a:ext>
          </a:extLst>
        </p:spPr>
        <p:txBody>
          <a:bodyPr wrap="none" lIns="65022" tIns="65022" rIns="65022" bIns="65022">
            <a:spAutoFit/>
          </a:bodyPr>
          <a:lstStyle/>
          <a:p>
            <a:pPr algn="ctr" defTabSz="650240">
              <a:lnSpc>
                <a:spcPct val="100000"/>
              </a:lnSpc>
              <a:spcBef>
                <a:spcPts val="0"/>
              </a:spcBef>
              <a:defRPr b="1" sz="2400">
                <a:latin typeface="Calibri"/>
                <a:ea typeface="Calibri"/>
                <a:cs typeface="Calibri"/>
                <a:sym typeface="Calibri"/>
              </a:defRPr>
            </a:pPr>
            <a:r>
              <a:t>Evaluate/Describe</a:t>
            </a:r>
          </a:p>
          <a:p>
            <a:pPr algn="ctr" defTabSz="650240">
              <a:lnSpc>
                <a:spcPct val="100000"/>
              </a:lnSpc>
              <a:spcBef>
                <a:spcPts val="0"/>
              </a:spcBef>
              <a:defRPr b="1" sz="2400">
                <a:latin typeface="Calibri"/>
                <a:ea typeface="Calibri"/>
                <a:cs typeface="Calibri"/>
                <a:sym typeface="Calibri"/>
              </a:defRPr>
            </a:pPr>
            <a:r>
              <a:t>Model</a:t>
            </a:r>
          </a:p>
        </p:txBody>
      </p:sp>
      <p:grpSp>
        <p:nvGrpSpPr>
          <p:cNvPr id="331" name="Curved Up Arrow 29"/>
          <p:cNvGrpSpPr/>
          <p:nvPr/>
        </p:nvGrpSpPr>
        <p:grpSpPr>
          <a:xfrm>
            <a:off x="2067416" y="4679105"/>
            <a:ext cx="1032795" cy="621163"/>
            <a:chOff x="0" y="0"/>
            <a:chExt cx="1032793" cy="621162"/>
          </a:xfrm>
        </p:grpSpPr>
        <p:sp>
          <p:nvSpPr>
            <p:cNvPr id="328" name="Shape"/>
            <p:cNvSpPr/>
            <p:nvPr/>
          </p:nvSpPr>
          <p:spPr>
            <a:xfrm>
              <a:off x="-1" y="-1"/>
              <a:ext cx="1032794" cy="621164"/>
            </a:xfrm>
            <a:custGeom>
              <a:avLst/>
              <a:gdLst/>
              <a:ahLst/>
              <a:cxnLst>
                <a:cxn ang="0">
                  <a:pos x="wd2" y="hd2"/>
                </a:cxn>
                <a:cxn ang="5400000">
                  <a:pos x="wd2" y="hd2"/>
                </a:cxn>
                <a:cxn ang="10800000">
                  <a:pos x="wd2" y="hd2"/>
                </a:cxn>
                <a:cxn ang="16200000">
                  <a:pos x="wd2" y="hd2"/>
                </a:cxn>
              </a:cxnLst>
              <a:rect l="0" t="0" r="r" b="b"/>
              <a:pathLst>
                <a:path w="21600" h="19955" fill="norm" stroke="1" extrusionOk="0">
                  <a:moveTo>
                    <a:pt x="18623" y="0"/>
                  </a:moveTo>
                  <a:lnTo>
                    <a:pt x="21600" y="4988"/>
                  </a:lnTo>
                  <a:lnTo>
                    <a:pt x="19976" y="4988"/>
                  </a:lnTo>
                  <a:cubicBezTo>
                    <a:pt x="18853" y="15204"/>
                    <a:pt x="14535" y="21600"/>
                    <a:pt x="10123" y="19585"/>
                  </a:cubicBezTo>
                  <a:cubicBezTo>
                    <a:pt x="13340" y="18115"/>
                    <a:pt x="15910" y="12436"/>
                    <a:pt x="16729" y="4988"/>
                  </a:cubicBezTo>
                  <a:lnTo>
                    <a:pt x="15106" y="4988"/>
                  </a:lnTo>
                  <a:close/>
                  <a:moveTo>
                    <a:pt x="8500" y="19952"/>
                  </a:moveTo>
                  <a:cubicBezTo>
                    <a:pt x="3805" y="19952"/>
                    <a:pt x="0" y="11019"/>
                    <a:pt x="0" y="0"/>
                  </a:cubicBezTo>
                  <a:lnTo>
                    <a:pt x="3247" y="0"/>
                  </a:lnTo>
                  <a:cubicBezTo>
                    <a:pt x="3247" y="11019"/>
                    <a:pt x="7053" y="19952"/>
                    <a:pt x="11747" y="19952"/>
                  </a:cubicBezTo>
                  <a:close/>
                </a:path>
              </a:pathLst>
            </a:custGeom>
            <a:gradFill flip="none" rotWithShape="1">
              <a:gsLst>
                <a:gs pos="0">
                  <a:srgbClr val="3F80CE"/>
                </a:gs>
                <a:gs pos="100000">
                  <a:srgbClr val="A2C3FF"/>
                </a:gs>
              </a:gsLst>
              <a:lin ang="16200000" scaled="0"/>
            </a:gradFill>
            <a:ln w="3175" cap="flat">
              <a:noFill/>
              <a:miter lim="400000"/>
            </a:ln>
            <a:effectLst>
              <a:outerShdw sx="100000" sy="100000" kx="0" ky="0" algn="b" rotWithShape="0" blurRad="50800" dist="25400" dir="5400000">
                <a:srgbClr val="000000">
                  <a:alpha val="35000"/>
                </a:srgbClr>
              </a:outerShdw>
            </a:effectLst>
          </p:spPr>
          <p:txBody>
            <a:bodyPr wrap="square" lIns="27092" tIns="27092" rIns="27092" bIns="27092" numCol="1" anchor="ctr">
              <a:noAutofit/>
            </a:bodyPr>
            <a:lstStyle/>
            <a:p>
              <a:pPr algn="ctr" defTabSz="650240">
                <a:lnSpc>
                  <a:spcPct val="100000"/>
                </a:lnSpc>
                <a:spcBef>
                  <a:spcPts val="0"/>
                </a:spcBef>
                <a:defRPr sz="2400">
                  <a:latin typeface="Calibri"/>
                  <a:ea typeface="Calibri"/>
                  <a:cs typeface="Calibri"/>
                  <a:sym typeface="Calibri"/>
                </a:defRPr>
              </a:pPr>
            </a:p>
          </p:txBody>
        </p:sp>
        <p:sp>
          <p:nvSpPr>
            <p:cNvPr id="329" name="Shape"/>
            <p:cNvSpPr/>
            <p:nvPr/>
          </p:nvSpPr>
          <p:spPr>
            <a:xfrm>
              <a:off x="-1" y="0"/>
              <a:ext cx="561668" cy="621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629" y="21600"/>
                  </a:moveTo>
                  <a:cubicBezTo>
                    <a:pt x="6997" y="21600"/>
                    <a:pt x="0" y="11929"/>
                    <a:pt x="0" y="0"/>
                  </a:cubicBezTo>
                  <a:lnTo>
                    <a:pt x="5971" y="0"/>
                  </a:lnTo>
                  <a:cubicBezTo>
                    <a:pt x="5971" y="11929"/>
                    <a:pt x="12968" y="21600"/>
                    <a:pt x="21600" y="21600"/>
                  </a:cubicBezTo>
                  <a:close/>
                </a:path>
              </a:pathLst>
            </a:custGeom>
            <a:solidFill>
              <a:srgbClr val="000000">
                <a:alpha val="20000"/>
              </a:srgbClr>
            </a:solidFill>
            <a:ln w="3175" cap="flat">
              <a:noFill/>
              <a:miter lim="400000"/>
            </a:ln>
            <a:effectLst/>
          </p:spPr>
          <p:txBody>
            <a:bodyPr wrap="square" lIns="27092" tIns="27092" rIns="27092" bIns="27092" numCol="1" anchor="ctr">
              <a:noAutofit/>
            </a:bodyPr>
            <a:lstStyle/>
            <a:p>
              <a:pPr algn="ctr" defTabSz="650240">
                <a:lnSpc>
                  <a:spcPct val="100000"/>
                </a:lnSpc>
                <a:spcBef>
                  <a:spcPts val="0"/>
                </a:spcBef>
                <a:defRPr sz="2400">
                  <a:latin typeface="Calibri"/>
                  <a:ea typeface="Calibri"/>
                  <a:cs typeface="Calibri"/>
                  <a:sym typeface="Calibri"/>
                </a:defRPr>
              </a:pPr>
            </a:p>
          </p:txBody>
        </p:sp>
        <p:sp>
          <p:nvSpPr>
            <p:cNvPr id="330" name="Line"/>
            <p:cNvSpPr/>
            <p:nvPr/>
          </p:nvSpPr>
          <p:spPr>
            <a:xfrm>
              <a:off x="-1" y="0"/>
              <a:ext cx="1032794" cy="621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123" y="21202"/>
                  </a:moveTo>
                  <a:cubicBezTo>
                    <a:pt x="13340" y="19611"/>
                    <a:pt x="15910" y="13463"/>
                    <a:pt x="16729" y="5400"/>
                  </a:cubicBezTo>
                  <a:lnTo>
                    <a:pt x="15106" y="5400"/>
                  </a:lnTo>
                  <a:lnTo>
                    <a:pt x="18623" y="0"/>
                  </a:lnTo>
                  <a:lnTo>
                    <a:pt x="21600" y="5400"/>
                  </a:lnTo>
                  <a:lnTo>
                    <a:pt x="19976" y="5400"/>
                  </a:lnTo>
                  <a:cubicBezTo>
                    <a:pt x="19007" y="14937"/>
                    <a:pt x="15623" y="21600"/>
                    <a:pt x="11747" y="21600"/>
                  </a:cubicBezTo>
                  <a:lnTo>
                    <a:pt x="8500" y="21600"/>
                  </a:lnTo>
                  <a:cubicBezTo>
                    <a:pt x="3805" y="21600"/>
                    <a:pt x="0" y="11929"/>
                    <a:pt x="0" y="0"/>
                  </a:cubicBezTo>
                  <a:lnTo>
                    <a:pt x="3247" y="0"/>
                  </a:lnTo>
                  <a:cubicBezTo>
                    <a:pt x="3247" y="11929"/>
                    <a:pt x="7053" y="21600"/>
                    <a:pt x="11747" y="21600"/>
                  </a:cubicBezTo>
                </a:path>
              </a:pathLst>
            </a:custGeom>
            <a:noFill/>
            <a:ln w="12700" cap="flat">
              <a:solidFill>
                <a:srgbClr val="4A7EBB"/>
              </a:solidFill>
              <a:prstDash val="solid"/>
              <a:round/>
            </a:ln>
            <a:effectLst/>
          </p:spPr>
          <p:txBody>
            <a:bodyPr wrap="square" lIns="27092" tIns="27092" rIns="27092" bIns="27092" numCol="1" anchor="ctr">
              <a:noAutofit/>
            </a:bodyPr>
            <a:lstStyle/>
            <a:p>
              <a:pPr algn="ctr" defTabSz="650240">
                <a:lnSpc>
                  <a:spcPct val="100000"/>
                </a:lnSpc>
                <a:spcBef>
                  <a:spcPts val="0"/>
                </a:spcBef>
                <a:defRPr sz="2400">
                  <a:latin typeface="Calibri"/>
                  <a:ea typeface="Calibri"/>
                  <a:cs typeface="Calibri"/>
                  <a:sym typeface="Calibri"/>
                </a:defRPr>
              </a:pPr>
            </a:p>
          </p:txBody>
        </p:sp>
      </p:grpSp>
      <p:sp>
        <p:nvSpPr>
          <p:cNvPr id="332" name="TextBox 30"/>
          <p:cNvSpPr txBox="1"/>
          <p:nvPr/>
        </p:nvSpPr>
        <p:spPr>
          <a:xfrm>
            <a:off x="1550822" y="5461822"/>
            <a:ext cx="2111743" cy="431076"/>
          </a:xfrm>
          <a:prstGeom prst="rect">
            <a:avLst/>
          </a:prstGeom>
          <a:ln w="3175">
            <a:miter lim="400000"/>
          </a:ln>
          <a:extLst>
            <a:ext uri="{C572A759-6A51-4108-AA02-DFA0A04FC94B}">
              <ma14:wrappingTextBoxFlag xmlns:ma14="http://schemas.microsoft.com/office/mac/drawingml/2011/main" val="1"/>
            </a:ext>
          </a:extLst>
        </p:spPr>
        <p:txBody>
          <a:bodyPr wrap="none" lIns="65022" tIns="65022" rIns="65022" bIns="65022">
            <a:spAutoFit/>
          </a:bodyPr>
          <a:lstStyle>
            <a:lvl1pPr defTabSz="650240">
              <a:lnSpc>
                <a:spcPct val="100000"/>
              </a:lnSpc>
              <a:spcBef>
                <a:spcPts val="0"/>
              </a:spcBef>
              <a:defRPr sz="2400">
                <a:latin typeface="Calibri"/>
                <a:ea typeface="Calibri"/>
                <a:cs typeface="Calibri"/>
                <a:sym typeface="Calibri"/>
              </a:defRPr>
            </a:lvl1pPr>
          </a:lstStyle>
          <a:p>
            <a:pPr/>
            <a:r>
              <a:t>Cross-validation</a:t>
            </a:r>
          </a:p>
        </p:txBody>
      </p:sp>
      <p:sp>
        <p:nvSpPr>
          <p:cNvPr id="333" name="Down Arrow 32"/>
          <p:cNvSpPr/>
          <p:nvPr/>
        </p:nvSpPr>
        <p:spPr>
          <a:xfrm>
            <a:off x="6333652" y="7370773"/>
            <a:ext cx="700467" cy="6179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400" y="10800"/>
                </a:lnTo>
                <a:lnTo>
                  <a:pt x="5400" y="0"/>
                </a:lnTo>
                <a:lnTo>
                  <a:pt x="16200" y="0"/>
                </a:lnTo>
                <a:lnTo>
                  <a:pt x="16200" y="10800"/>
                </a:lnTo>
                <a:lnTo>
                  <a:pt x="21600" y="10800"/>
                </a:lnTo>
                <a:lnTo>
                  <a:pt x="10800" y="21600"/>
                </a:lnTo>
                <a:close/>
              </a:path>
            </a:pathLst>
          </a:custGeom>
          <a:solidFill>
            <a:srgbClr val="000000"/>
          </a:solidFill>
          <a:ln w="12700">
            <a:solidFill>
              <a:srgbClr val="000000"/>
            </a:solidFill>
          </a:ln>
        </p:spPr>
        <p:txBody>
          <a:bodyPr lIns="27092" tIns="27092" rIns="27092" bIns="27092" anchor="ctr"/>
          <a:lstStyle/>
          <a:p>
            <a:pPr algn="ctr" defTabSz="650240">
              <a:lnSpc>
                <a:spcPct val="100000"/>
              </a:lnSpc>
              <a:spcBef>
                <a:spcPts val="0"/>
              </a:spcBef>
              <a:defRPr sz="2400">
                <a:latin typeface="Calibri"/>
                <a:ea typeface="Calibri"/>
                <a:cs typeface="Calibri"/>
                <a:sym typeface="Calibri"/>
              </a:defRPr>
            </a:pPr>
          </a:p>
        </p:txBody>
      </p:sp>
      <p:sp>
        <p:nvSpPr>
          <p:cNvPr id="334" name="TextBox 24"/>
          <p:cNvSpPr txBox="1"/>
          <p:nvPr/>
        </p:nvSpPr>
        <p:spPr>
          <a:xfrm>
            <a:off x="460955" y="515096"/>
            <a:ext cx="1190497" cy="1205777"/>
          </a:xfrm>
          <a:prstGeom prst="rect">
            <a:avLst/>
          </a:prstGeom>
          <a:ln w="38100">
            <a:solidFill>
              <a:srgbClr val="000000"/>
            </a:solidFill>
          </a:ln>
          <a:extLst>
            <a:ext uri="{C572A759-6A51-4108-AA02-DFA0A04FC94B}">
              <ma14:wrappingTextBoxFlag xmlns:ma14="http://schemas.microsoft.com/office/mac/drawingml/2011/main" val="1"/>
            </a:ext>
          </a:extLst>
        </p:spPr>
        <p:txBody>
          <a:bodyPr wrap="none" lIns="65022" tIns="65022" rIns="65022" bIns="65022">
            <a:spAutoFit/>
          </a:bodyPr>
          <a:lstStyle/>
          <a:p>
            <a:pPr algn="ctr" defTabSz="650240">
              <a:lnSpc>
                <a:spcPct val="100000"/>
              </a:lnSpc>
              <a:spcBef>
                <a:spcPts val="0"/>
              </a:spcBef>
              <a:defRPr sz="2400">
                <a:latin typeface="Calibri"/>
                <a:ea typeface="Calibri"/>
                <a:cs typeface="Calibri"/>
                <a:sym typeface="Calibri"/>
              </a:defRPr>
            </a:pPr>
            <a:r>
              <a:t>60% of</a:t>
            </a:r>
          </a:p>
          <a:p>
            <a:pPr algn="ctr" defTabSz="650240">
              <a:lnSpc>
                <a:spcPct val="100000"/>
              </a:lnSpc>
              <a:spcBef>
                <a:spcPts val="0"/>
              </a:spcBef>
              <a:defRPr sz="2400">
                <a:latin typeface="Calibri"/>
                <a:ea typeface="Calibri"/>
                <a:cs typeface="Calibri"/>
                <a:sym typeface="Calibri"/>
              </a:defRPr>
            </a:pPr>
            <a:r>
              <a:t>tissue </a:t>
            </a:r>
          </a:p>
          <a:p>
            <a:pPr algn="ctr" defTabSz="650240">
              <a:lnSpc>
                <a:spcPct val="100000"/>
              </a:lnSpc>
              <a:spcBef>
                <a:spcPts val="0"/>
              </a:spcBef>
              <a:defRPr sz="2400">
                <a:latin typeface="Calibri"/>
                <a:ea typeface="Calibri"/>
                <a:cs typeface="Calibri"/>
                <a:sym typeface="Calibri"/>
              </a:defRPr>
            </a:pPr>
            <a:r>
              <a:t>samples</a:t>
            </a:r>
          </a:p>
        </p:txBody>
      </p:sp>
      <p:sp>
        <p:nvSpPr>
          <p:cNvPr id="335" name="TextBox 28"/>
          <p:cNvSpPr txBox="1"/>
          <p:nvPr/>
        </p:nvSpPr>
        <p:spPr>
          <a:xfrm>
            <a:off x="11308005" y="515096"/>
            <a:ext cx="1190497" cy="1205777"/>
          </a:xfrm>
          <a:prstGeom prst="rect">
            <a:avLst/>
          </a:prstGeom>
          <a:ln w="38100">
            <a:solidFill>
              <a:srgbClr val="000000"/>
            </a:solidFill>
          </a:ln>
          <a:extLst>
            <a:ext uri="{C572A759-6A51-4108-AA02-DFA0A04FC94B}">
              <ma14:wrappingTextBoxFlag xmlns:ma14="http://schemas.microsoft.com/office/mac/drawingml/2011/main" val="1"/>
            </a:ext>
          </a:extLst>
        </p:spPr>
        <p:txBody>
          <a:bodyPr wrap="none" lIns="65022" tIns="65022" rIns="65022" bIns="65022">
            <a:spAutoFit/>
          </a:bodyPr>
          <a:lstStyle/>
          <a:p>
            <a:pPr algn="ctr" defTabSz="650240">
              <a:lnSpc>
                <a:spcPct val="100000"/>
              </a:lnSpc>
              <a:spcBef>
                <a:spcPts val="0"/>
              </a:spcBef>
              <a:defRPr sz="2400">
                <a:latin typeface="Calibri"/>
                <a:ea typeface="Calibri"/>
                <a:cs typeface="Calibri"/>
                <a:sym typeface="Calibri"/>
              </a:defRPr>
            </a:pPr>
            <a:r>
              <a:t>40% of</a:t>
            </a:r>
          </a:p>
          <a:p>
            <a:pPr algn="ctr" defTabSz="650240">
              <a:lnSpc>
                <a:spcPct val="100000"/>
              </a:lnSpc>
              <a:spcBef>
                <a:spcPts val="0"/>
              </a:spcBef>
              <a:defRPr sz="2400">
                <a:latin typeface="Calibri"/>
                <a:ea typeface="Calibri"/>
                <a:cs typeface="Calibri"/>
                <a:sym typeface="Calibri"/>
              </a:defRPr>
            </a:pPr>
            <a:r>
              <a:t>tissue </a:t>
            </a:r>
          </a:p>
          <a:p>
            <a:pPr algn="ctr" defTabSz="650240">
              <a:lnSpc>
                <a:spcPct val="100000"/>
              </a:lnSpc>
              <a:spcBef>
                <a:spcPts val="0"/>
              </a:spcBef>
              <a:defRPr sz="2400">
                <a:latin typeface="Calibri"/>
                <a:ea typeface="Calibri"/>
                <a:cs typeface="Calibri"/>
                <a:sym typeface="Calibri"/>
              </a:defRPr>
            </a:pPr>
            <a:r>
              <a:t>samples</a:t>
            </a:r>
          </a:p>
        </p:txBody>
      </p:sp>
      <p:sp>
        <p:nvSpPr>
          <p:cNvPr id="336" name="Straight Arrow Connector 33"/>
          <p:cNvSpPr/>
          <p:nvPr/>
        </p:nvSpPr>
        <p:spPr>
          <a:xfrm flipH="1">
            <a:off x="9800832" y="1171686"/>
            <a:ext cx="1423946" cy="349345"/>
          </a:xfrm>
          <a:prstGeom prst="line">
            <a:avLst/>
          </a:prstGeom>
          <a:ln w="25400">
            <a:solidFill>
              <a:srgbClr val="000000"/>
            </a:solidFill>
            <a:tailEnd type="triangle"/>
          </a:ln>
        </p:spPr>
        <p:txBody>
          <a:bodyPr lIns="45718" tIns="45718" rIns="45718" bIns="45718"/>
          <a:lstStyle/>
          <a:p>
            <a:pPr/>
          </a:p>
        </p:txBody>
      </p:sp>
      <p:sp>
        <p:nvSpPr>
          <p:cNvPr id="337" name="Straight Arrow Connector 34"/>
          <p:cNvSpPr/>
          <p:nvPr/>
        </p:nvSpPr>
        <p:spPr>
          <a:xfrm>
            <a:off x="1734680" y="1171686"/>
            <a:ext cx="864904" cy="322979"/>
          </a:xfrm>
          <a:prstGeom prst="line">
            <a:avLst/>
          </a:prstGeom>
          <a:ln w="25400">
            <a:solidFill>
              <a:srgbClr val="000000"/>
            </a:solidFill>
            <a:tailEnd type="triangle"/>
          </a:ln>
        </p:spPr>
        <p:txBody>
          <a:bodyPr lIns="45718" tIns="45718" rIns="45718" bIns="45718"/>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11"/>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314"/>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315"/>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316"/>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5" fill="hold">
                                  <p:stCondLst>
                                    <p:cond delay="0"/>
                                  </p:stCondLst>
                                  <p:iterate type="el" backwards="0">
                                    <p:tmAbs val="0"/>
                                  </p:iterate>
                                  <p:childTnLst>
                                    <p:set>
                                      <p:cBhvr>
                                        <p:cTn id="18" fill="hold"/>
                                        <p:tgtEl>
                                          <p:spTgt spid="318"/>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6" fill="hold">
                                  <p:stCondLst>
                                    <p:cond delay="0"/>
                                  </p:stCondLst>
                                  <p:iterate type="el" backwards="0">
                                    <p:tmAbs val="0"/>
                                  </p:iterate>
                                  <p:childTnLst>
                                    <p:set>
                                      <p:cBhvr>
                                        <p:cTn id="21" fill="hold"/>
                                        <p:tgtEl>
                                          <p:spTgt spid="322"/>
                                        </p:tgtEl>
                                        <p:attrNameLst>
                                          <p:attrName>style.visibility</p:attrName>
                                        </p:attrNameLst>
                                      </p:cBhvr>
                                      <p:to>
                                        <p:strVal val="visible"/>
                                      </p:to>
                                    </p:set>
                                  </p:childTnLst>
                                </p:cTn>
                              </p:par>
                            </p:childTnLst>
                          </p:cTn>
                        </p:par>
                        <p:par>
                          <p:cTn id="22" fill="hold">
                            <p:stCondLst>
                              <p:cond delay="0"/>
                            </p:stCondLst>
                            <p:childTnLst>
                              <p:par>
                                <p:cTn id="23" presetClass="entr" nodeType="afterEffect" presetSubtype="0" presetID="1" grpId="7" fill="hold">
                                  <p:stCondLst>
                                    <p:cond delay="0"/>
                                  </p:stCondLst>
                                  <p:iterate type="el" backwards="0">
                                    <p:tmAbs val="0"/>
                                  </p:iterate>
                                  <p:childTnLst>
                                    <p:set>
                                      <p:cBhvr>
                                        <p:cTn id="24" fill="hold"/>
                                        <p:tgtEl>
                                          <p:spTgt spid="323"/>
                                        </p:tgtEl>
                                        <p:attrNameLst>
                                          <p:attrName>style.visibility</p:attrName>
                                        </p:attrNameLst>
                                      </p:cBhvr>
                                      <p:to>
                                        <p:strVal val="visible"/>
                                      </p:to>
                                    </p:set>
                                  </p:childTnLst>
                                </p:cTn>
                              </p:par>
                            </p:childTnLst>
                          </p:cTn>
                        </p:par>
                        <p:par>
                          <p:cTn id="25" fill="hold">
                            <p:stCondLst>
                              <p:cond delay="0"/>
                            </p:stCondLst>
                            <p:childTnLst>
                              <p:par>
                                <p:cTn id="26" presetClass="entr" nodeType="afterEffect" presetSubtype="0" presetID="1" grpId="8" fill="hold">
                                  <p:stCondLst>
                                    <p:cond delay="0"/>
                                  </p:stCondLst>
                                  <p:iterate type="el" backwards="0">
                                    <p:tmAbs val="0"/>
                                  </p:iterate>
                                  <p:childTnLst>
                                    <p:set>
                                      <p:cBhvr>
                                        <p:cTn id="27" fill="hold"/>
                                        <p:tgtEl>
                                          <p:spTgt spid="325"/>
                                        </p:tgtEl>
                                        <p:attrNameLst>
                                          <p:attrName>style.visibility</p:attrName>
                                        </p:attrNameLst>
                                      </p:cBhvr>
                                      <p:to>
                                        <p:strVal val="visible"/>
                                      </p:to>
                                    </p:set>
                                  </p:childTnLst>
                                </p:cTn>
                              </p:par>
                            </p:childTnLst>
                          </p:cTn>
                        </p:par>
                        <p:par>
                          <p:cTn id="28" fill="hold">
                            <p:stCondLst>
                              <p:cond delay="0"/>
                            </p:stCondLst>
                            <p:childTnLst>
                              <p:par>
                                <p:cTn id="29" presetClass="entr" nodeType="afterEffect" presetSubtype="0" presetID="1" grpId="9" fill="hold">
                                  <p:stCondLst>
                                    <p:cond delay="0"/>
                                  </p:stCondLst>
                                  <p:iterate type="el" backwards="0">
                                    <p:tmAbs val="0"/>
                                  </p:iterate>
                                  <p:childTnLst>
                                    <p:set>
                                      <p:cBhvr>
                                        <p:cTn id="30" fill="hold"/>
                                        <p:tgtEl>
                                          <p:spTgt spid="331"/>
                                        </p:tgtEl>
                                        <p:attrNameLst>
                                          <p:attrName>style.visibility</p:attrName>
                                        </p:attrNameLst>
                                      </p:cBhvr>
                                      <p:to>
                                        <p:strVal val="visible"/>
                                      </p:to>
                                    </p:set>
                                  </p:childTnLst>
                                </p:cTn>
                              </p:par>
                            </p:childTnLst>
                          </p:cTn>
                        </p:par>
                        <p:par>
                          <p:cTn id="31" fill="hold">
                            <p:stCondLst>
                              <p:cond delay="0"/>
                            </p:stCondLst>
                            <p:childTnLst>
                              <p:par>
                                <p:cTn id="32" presetClass="entr" nodeType="afterEffect" presetSubtype="0" presetID="1" grpId="10" fill="hold">
                                  <p:stCondLst>
                                    <p:cond delay="0"/>
                                  </p:stCondLst>
                                  <p:iterate type="el" backwards="0">
                                    <p:tmAbs val="0"/>
                                  </p:iterate>
                                  <p:childTnLst>
                                    <p:set>
                                      <p:cBhvr>
                                        <p:cTn id="33" fill="hold"/>
                                        <p:tgtEl>
                                          <p:spTgt spid="332"/>
                                        </p:tgtEl>
                                        <p:attrNameLst>
                                          <p:attrName>style.visibility</p:attrName>
                                        </p:attrNameLst>
                                      </p:cBhvr>
                                      <p:to>
                                        <p:strVal val="visible"/>
                                      </p:to>
                                    </p:set>
                                  </p:childTnLst>
                                </p:cTn>
                              </p:par>
                            </p:childTnLst>
                          </p:cTn>
                        </p:par>
                        <p:par>
                          <p:cTn id="34" fill="hold">
                            <p:stCondLst>
                              <p:cond delay="0"/>
                            </p:stCondLst>
                            <p:childTnLst>
                              <p:par>
                                <p:cTn id="35" presetClass="entr" nodeType="afterEffect" presetSubtype="0" presetID="1" grpId="11" fill="hold">
                                  <p:stCondLst>
                                    <p:cond delay="0"/>
                                  </p:stCondLst>
                                  <p:iterate type="el" backwards="0">
                                    <p:tmAbs val="0"/>
                                  </p:iterate>
                                  <p:childTnLst>
                                    <p:set>
                                      <p:cBhvr>
                                        <p:cTn id="36" fill="hold"/>
                                        <p:tgtEl>
                                          <p:spTgt spid="317"/>
                                        </p:tgtEl>
                                        <p:attrNameLst>
                                          <p:attrName>style.visibility</p:attrName>
                                        </p:attrNameLst>
                                      </p:cBhvr>
                                      <p:to>
                                        <p:strVal val="visible"/>
                                      </p:to>
                                    </p:set>
                                  </p:childTnLst>
                                </p:cTn>
                              </p:par>
                            </p:childTnLst>
                          </p:cTn>
                        </p:par>
                        <p:par>
                          <p:cTn id="37" fill="hold">
                            <p:stCondLst>
                              <p:cond delay="0"/>
                            </p:stCondLst>
                            <p:childTnLst>
                              <p:par>
                                <p:cTn id="38" presetClass="entr" nodeType="afterEffect" presetSubtype="0" presetID="1" grpId="12" fill="hold">
                                  <p:stCondLst>
                                    <p:cond delay="0"/>
                                  </p:stCondLst>
                                  <p:iterate type="el" backwards="0">
                                    <p:tmAbs val="0"/>
                                  </p:iterate>
                                  <p:childTnLst>
                                    <p:set>
                                      <p:cBhvr>
                                        <p:cTn id="39" fill="hold"/>
                                        <p:tgtEl>
                                          <p:spTgt spid="334"/>
                                        </p:tgtEl>
                                        <p:attrNameLst>
                                          <p:attrName>style.visibility</p:attrName>
                                        </p:attrNameLst>
                                      </p:cBhvr>
                                      <p:to>
                                        <p:strVal val="visible"/>
                                      </p:to>
                                    </p:set>
                                  </p:childTnLst>
                                </p:cTn>
                              </p:par>
                            </p:childTnLst>
                          </p:cTn>
                        </p:par>
                        <p:par>
                          <p:cTn id="40" fill="hold">
                            <p:stCondLst>
                              <p:cond delay="0"/>
                            </p:stCondLst>
                            <p:childTnLst>
                              <p:par>
                                <p:cTn id="41" presetClass="entr" nodeType="afterEffect" presetSubtype="0" presetID="1" grpId="13" fill="hold">
                                  <p:stCondLst>
                                    <p:cond delay="0"/>
                                  </p:stCondLst>
                                  <p:iterate type="el" backwards="0">
                                    <p:tmAbs val="0"/>
                                  </p:iterate>
                                  <p:childTnLst>
                                    <p:set>
                                      <p:cBhvr>
                                        <p:cTn id="42" fill="hold"/>
                                        <p:tgtEl>
                                          <p:spTgt spid="337"/>
                                        </p:tgtEl>
                                        <p:attrNameLst>
                                          <p:attrName>style.visibility</p:attrName>
                                        </p:attrNameLst>
                                      </p:cBhvr>
                                      <p:to>
                                        <p:strVal val="visible"/>
                                      </p:to>
                                    </p:set>
                                  </p:childTnLst>
                                </p:cTn>
                              </p:par>
                            </p:childTnLst>
                          </p:cTn>
                        </p:par>
                        <p:par>
                          <p:cTn id="43" fill="hold">
                            <p:stCondLst>
                              <p:cond delay="0"/>
                            </p:stCondLst>
                            <p:childTnLst>
                              <p:par>
                                <p:cTn id="44" presetClass="entr" nodeType="afterEffect" presetSubtype="0" presetID="1" grpId="14" fill="hold">
                                  <p:stCondLst>
                                    <p:cond delay="0"/>
                                  </p:stCondLst>
                                  <p:iterate type="el" backwards="0">
                                    <p:tmAbs val="0"/>
                                  </p:iterate>
                                  <p:childTnLst>
                                    <p:set>
                                      <p:cBhvr>
                                        <p:cTn id="45" fill="hold"/>
                                        <p:tgtEl>
                                          <p:spTgt spid="335"/>
                                        </p:tgtEl>
                                        <p:attrNameLst>
                                          <p:attrName>style.visibility</p:attrName>
                                        </p:attrNameLst>
                                      </p:cBhvr>
                                      <p:to>
                                        <p:strVal val="visible"/>
                                      </p:to>
                                    </p:set>
                                  </p:childTnLst>
                                </p:cTn>
                              </p:par>
                            </p:childTnLst>
                          </p:cTn>
                        </p:par>
                        <p:par>
                          <p:cTn id="46" fill="hold">
                            <p:stCondLst>
                              <p:cond delay="0"/>
                            </p:stCondLst>
                            <p:childTnLst>
                              <p:par>
                                <p:cTn id="47" presetClass="entr" nodeType="afterEffect" presetSubtype="0" presetID="1" grpId="15" fill="hold">
                                  <p:stCondLst>
                                    <p:cond delay="0"/>
                                  </p:stCondLst>
                                  <p:iterate type="el" backwards="0">
                                    <p:tmAbs val="0"/>
                                  </p:iterate>
                                  <p:childTnLst>
                                    <p:set>
                                      <p:cBhvr>
                                        <p:cTn id="48" fill="hold"/>
                                        <p:tgtEl>
                                          <p:spTgt spid="33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Class="entr" nodeType="clickEffect" presetSubtype="0" presetID="1" grpId="16" fill="hold">
                                  <p:stCondLst>
                                    <p:cond delay="0"/>
                                  </p:stCondLst>
                                  <p:iterate type="el" backwards="0">
                                    <p:tmAbs val="0"/>
                                  </p:iterate>
                                  <p:childTnLst>
                                    <p:set>
                                      <p:cBhvr>
                                        <p:cTn id="52" fill="hold"/>
                                        <p:tgtEl>
                                          <p:spTgt spid="321"/>
                                        </p:tgtEl>
                                        <p:attrNameLst>
                                          <p:attrName>style.visibility</p:attrName>
                                        </p:attrNameLst>
                                      </p:cBhvr>
                                      <p:to>
                                        <p:strVal val="visible"/>
                                      </p:to>
                                    </p:set>
                                  </p:childTnLst>
                                </p:cTn>
                              </p:par>
                            </p:childTnLst>
                          </p:cTn>
                        </p:par>
                        <p:par>
                          <p:cTn id="53" fill="hold">
                            <p:stCondLst>
                              <p:cond delay="0"/>
                            </p:stCondLst>
                            <p:childTnLst>
                              <p:par>
                                <p:cTn id="54" presetClass="entr" nodeType="afterEffect" presetSubtype="0" presetID="1" grpId="17" fill="hold">
                                  <p:stCondLst>
                                    <p:cond delay="0"/>
                                  </p:stCondLst>
                                  <p:iterate type="el" backwards="0">
                                    <p:tmAbs val="0"/>
                                  </p:iterate>
                                  <p:childTnLst>
                                    <p:set>
                                      <p:cBhvr>
                                        <p:cTn id="55" fill="hold"/>
                                        <p:tgtEl>
                                          <p:spTgt spid="324"/>
                                        </p:tgtEl>
                                        <p:attrNameLst>
                                          <p:attrName>style.visibility</p:attrName>
                                        </p:attrNameLst>
                                      </p:cBhvr>
                                      <p:to>
                                        <p:strVal val="visible"/>
                                      </p:to>
                                    </p:set>
                                  </p:childTnLst>
                                </p:cTn>
                              </p:par>
                            </p:childTnLst>
                          </p:cTn>
                        </p:par>
                        <p:par>
                          <p:cTn id="56" fill="hold">
                            <p:stCondLst>
                              <p:cond delay="0"/>
                            </p:stCondLst>
                            <p:childTnLst>
                              <p:par>
                                <p:cTn id="57" presetClass="entr" nodeType="afterEffect" presetSubtype="0" presetID="1" grpId="18" fill="hold">
                                  <p:stCondLst>
                                    <p:cond delay="0"/>
                                  </p:stCondLst>
                                  <p:iterate type="el" backwards="0">
                                    <p:tmAbs val="0"/>
                                  </p:iterate>
                                  <p:childTnLst>
                                    <p:set>
                                      <p:cBhvr>
                                        <p:cTn id="58" fill="hold"/>
                                        <p:tgtEl>
                                          <p:spTgt spid="319"/>
                                        </p:tgtEl>
                                        <p:attrNameLst>
                                          <p:attrName>style.visibility</p:attrName>
                                        </p:attrNameLst>
                                      </p:cBhvr>
                                      <p:to>
                                        <p:strVal val="visible"/>
                                      </p:to>
                                    </p:set>
                                  </p:childTnLst>
                                </p:cTn>
                              </p:par>
                            </p:childTnLst>
                          </p:cTn>
                        </p:par>
                        <p:par>
                          <p:cTn id="59" fill="hold">
                            <p:stCondLst>
                              <p:cond delay="0"/>
                            </p:stCondLst>
                            <p:childTnLst>
                              <p:par>
                                <p:cTn id="60" presetClass="entr" nodeType="afterEffect" presetSubtype="0" presetID="1" grpId="19" fill="hold">
                                  <p:stCondLst>
                                    <p:cond delay="0"/>
                                  </p:stCondLst>
                                  <p:iterate type="el" backwards="0">
                                    <p:tmAbs val="0"/>
                                  </p:iterate>
                                  <p:childTnLst>
                                    <p:set>
                                      <p:cBhvr>
                                        <p:cTn id="61" fill="hold"/>
                                        <p:tgtEl>
                                          <p:spTgt spid="320"/>
                                        </p:tgtEl>
                                        <p:attrNameLst>
                                          <p:attrName>style.visibility</p:attrName>
                                        </p:attrNameLst>
                                      </p:cBhvr>
                                      <p:to>
                                        <p:strVal val="visible"/>
                                      </p:to>
                                    </p:set>
                                  </p:childTnLst>
                                </p:cTn>
                              </p:par>
                            </p:childTnLst>
                          </p:cTn>
                        </p:par>
                        <p:par>
                          <p:cTn id="62" fill="hold">
                            <p:stCondLst>
                              <p:cond delay="0"/>
                            </p:stCondLst>
                            <p:childTnLst>
                              <p:par>
                                <p:cTn id="63" presetClass="entr" nodeType="afterEffect" presetSubtype="0" presetID="1" grpId="20" fill="hold">
                                  <p:stCondLst>
                                    <p:cond delay="0"/>
                                  </p:stCondLst>
                                  <p:iterate type="el" backwards="0">
                                    <p:tmAbs val="0"/>
                                  </p:iterate>
                                  <p:childTnLst>
                                    <p:set>
                                      <p:cBhvr>
                                        <p:cTn id="64" fill="hold"/>
                                        <p:tgtEl>
                                          <p:spTgt spid="327"/>
                                        </p:tgtEl>
                                        <p:attrNameLst>
                                          <p:attrName>style.visibility</p:attrName>
                                        </p:attrNameLst>
                                      </p:cBhvr>
                                      <p:to>
                                        <p:strVal val="visible"/>
                                      </p:to>
                                    </p:set>
                                  </p:childTnLst>
                                </p:cTn>
                              </p:par>
                            </p:childTnLst>
                          </p:cTn>
                        </p:par>
                        <p:par>
                          <p:cTn id="65" fill="hold">
                            <p:stCondLst>
                              <p:cond delay="0"/>
                            </p:stCondLst>
                            <p:childTnLst>
                              <p:par>
                                <p:cTn id="66" presetClass="entr" nodeType="afterEffect" presetSubtype="0" presetID="1" grpId="21" fill="hold">
                                  <p:stCondLst>
                                    <p:cond delay="0"/>
                                  </p:stCondLst>
                                  <p:iterate type="el" backwards="0">
                                    <p:tmAbs val="0"/>
                                  </p:iterate>
                                  <p:childTnLst>
                                    <p:set>
                                      <p:cBhvr>
                                        <p:cTn id="67" fill="hold"/>
                                        <p:tgtEl>
                                          <p:spTgt spid="326"/>
                                        </p:tgtEl>
                                        <p:attrNameLst>
                                          <p:attrName>style.visibility</p:attrName>
                                        </p:attrNameLst>
                                      </p:cBhvr>
                                      <p:to>
                                        <p:strVal val="visible"/>
                                      </p:to>
                                    </p:set>
                                  </p:childTnLst>
                                </p:cTn>
                              </p:par>
                            </p:childTnLst>
                          </p:cTn>
                        </p:par>
                        <p:par>
                          <p:cTn id="68" fill="hold">
                            <p:stCondLst>
                              <p:cond delay="0"/>
                            </p:stCondLst>
                            <p:childTnLst>
                              <p:par>
                                <p:cTn id="69" presetClass="entr" nodeType="afterEffect" presetSubtype="0" presetID="1" grpId="22" fill="hold">
                                  <p:stCondLst>
                                    <p:cond delay="0"/>
                                  </p:stCondLst>
                                  <p:iterate type="el" backwards="0">
                                    <p:tmAbs val="0"/>
                                  </p:iterate>
                                  <p:childTnLst>
                                    <p:set>
                                      <p:cBhvr>
                                        <p:cTn id="70" fill="hold"/>
                                        <p:tgtEl>
                                          <p:spTgt spid="3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8" grpId="5"/>
      <p:bldP build="whole" bldLvl="1" animBg="1" rev="0" advAuto="0" spid="314" grpId="2"/>
      <p:bldP build="whole" bldLvl="1" animBg="1" rev="0" advAuto="0" spid="322" grpId="6"/>
      <p:bldP build="whole" bldLvl="1" animBg="1" rev="0" advAuto="0" spid="320" grpId="19"/>
      <p:bldP build="whole" bldLvl="1" animBg="1" rev="0" advAuto="0" spid="337" grpId="13"/>
      <p:bldP build="whole" bldLvl="1" animBg="1" rev="0" advAuto="0" spid="319" grpId="18"/>
      <p:bldP build="whole" bldLvl="1" animBg="1" rev="0" advAuto="0" spid="316" grpId="4"/>
      <p:bldP build="whole" bldLvl="1" animBg="1" rev="0" advAuto="0" spid="317" grpId="11"/>
      <p:bldP build="whole" bldLvl="1" animBg="1" rev="0" advAuto="0" spid="325" grpId="8"/>
      <p:bldP build="whole" bldLvl="1" animBg="1" rev="0" advAuto="0" spid="336" grpId="15"/>
      <p:bldP build="whole" bldLvl="1" animBg="1" rev="0" advAuto="0" spid="327" grpId="20"/>
      <p:bldP build="whole" bldLvl="1" animBg="1" rev="0" advAuto="0" spid="315" grpId="3"/>
      <p:bldP build="whole" bldLvl="1" animBg="1" rev="0" advAuto="0" spid="335" grpId="14"/>
      <p:bldP build="whole" bldLvl="1" animBg="1" rev="0" advAuto="0" spid="331" grpId="9"/>
      <p:bldP build="whole" bldLvl="1" animBg="1" rev="0" advAuto="0" spid="326" grpId="21"/>
      <p:bldP build="whole" bldLvl="1" animBg="1" rev="0" advAuto="0" spid="334" grpId="12"/>
      <p:bldP build="whole" bldLvl="1" animBg="1" rev="0" advAuto="0" spid="323" grpId="7"/>
      <p:bldP build="whole" bldLvl="1" animBg="1" rev="0" advAuto="0" spid="311" grpId="1"/>
      <p:bldP build="whole" bldLvl="1" animBg="1" rev="0" advAuto="0" spid="332" grpId="10"/>
      <p:bldP build="whole" bldLvl="1" animBg="1" rev="0" advAuto="0" spid="324" grpId="17"/>
      <p:bldP build="whole" bldLvl="1" animBg="1" rev="0" advAuto="0" spid="333" grpId="22"/>
      <p:bldP build="whole" bldLvl="1" animBg="1" rev="0" advAuto="0" spid="321" grpId="16"/>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1" name="estimator_selection_cv_r2_rkf.pdf" descr="estimator_selection_cv_r2_rkf.pdf"/>
          <p:cNvPicPr>
            <a:picLocks noChangeAspect="1"/>
          </p:cNvPicPr>
          <p:nvPr/>
        </p:nvPicPr>
        <p:blipFill>
          <a:blip r:embed="rId3">
            <a:extLst/>
          </a:blip>
          <a:srcRect l="0" t="3003" r="0" b="3003"/>
          <a:stretch>
            <a:fillRect/>
          </a:stretch>
        </p:blipFill>
        <p:spPr>
          <a:xfrm>
            <a:off x="682047" y="2492231"/>
            <a:ext cx="4594684" cy="3583208"/>
          </a:xfrm>
          <a:prstGeom prst="rect">
            <a:avLst/>
          </a:prstGeom>
          <a:ln w="3175">
            <a:miter lim="400000"/>
          </a:ln>
        </p:spPr>
      </p:pic>
      <p:sp>
        <p:nvSpPr>
          <p:cNvPr id="342" name="Title 1"/>
          <p:cNvSpPr txBox="1"/>
          <p:nvPr>
            <p:ph type="title"/>
          </p:nvPr>
        </p:nvSpPr>
        <p:spPr>
          <a:xfrm>
            <a:off x="650239" y="291637"/>
            <a:ext cx="11704322" cy="1625601"/>
          </a:xfrm>
          <a:prstGeom prst="rect">
            <a:avLst/>
          </a:prstGeom>
        </p:spPr>
        <p:txBody>
          <a:bodyPr/>
          <a:lstStyle/>
          <a:p>
            <a:pPr/>
            <a:r>
              <a:t>Cross-validation results</a:t>
            </a:r>
          </a:p>
        </p:txBody>
      </p:sp>
      <p:pic>
        <p:nvPicPr>
          <p:cNvPr id="343" name="sig_componentsTR.pdf" descr="sig_componentsTR.pdf"/>
          <p:cNvPicPr>
            <a:picLocks noChangeAspect="1"/>
          </p:cNvPicPr>
          <p:nvPr/>
        </p:nvPicPr>
        <p:blipFill>
          <a:blip r:embed="rId4">
            <a:extLst/>
          </a:blip>
          <a:srcRect l="0" t="864" r="0" b="864"/>
          <a:stretch>
            <a:fillRect/>
          </a:stretch>
        </p:blipFill>
        <p:spPr>
          <a:xfrm>
            <a:off x="650239" y="6087354"/>
            <a:ext cx="4404897" cy="3582232"/>
          </a:xfrm>
          <a:prstGeom prst="rect">
            <a:avLst/>
          </a:prstGeom>
          <a:ln w="3175">
            <a:miter lim="400000"/>
          </a:ln>
        </p:spPr>
      </p:pic>
      <p:grpSp>
        <p:nvGrpSpPr>
          <p:cNvPr id="346" name="Rectangle 5"/>
          <p:cNvGrpSpPr/>
          <p:nvPr/>
        </p:nvGrpSpPr>
        <p:grpSpPr>
          <a:xfrm>
            <a:off x="1223751" y="1651716"/>
            <a:ext cx="3517594" cy="898716"/>
            <a:chOff x="0" y="0"/>
            <a:chExt cx="3517593" cy="898715"/>
          </a:xfrm>
        </p:grpSpPr>
        <p:sp>
          <p:nvSpPr>
            <p:cNvPr id="344" name="Rectangle"/>
            <p:cNvSpPr/>
            <p:nvPr/>
          </p:nvSpPr>
          <p:spPr>
            <a:xfrm>
              <a:off x="0" y="-1"/>
              <a:ext cx="3517594" cy="898717"/>
            </a:xfrm>
            <a:prstGeom prst="rect">
              <a:avLst/>
            </a:prstGeom>
            <a:solidFill>
              <a:srgbClr val="C0504D"/>
            </a:solidFill>
            <a:ln w="12700" cap="flat">
              <a:solidFill>
                <a:srgbClr val="000000"/>
              </a:solidFill>
              <a:prstDash val="solid"/>
              <a:round/>
            </a:ln>
            <a:effectLst/>
          </p:spPr>
          <p:txBody>
            <a:bodyPr wrap="square" lIns="65023" tIns="65023" rIns="65023" bIns="65023" numCol="1" anchor="ctr">
              <a:noAutofit/>
            </a:bodyPr>
            <a:lstStyle/>
            <a:p>
              <a:pPr algn="ctr" defTabSz="650240">
                <a:lnSpc>
                  <a:spcPct val="100000"/>
                </a:lnSpc>
                <a:spcBef>
                  <a:spcPts val="0"/>
                </a:spcBef>
                <a:defRPr b="1" sz="2400">
                  <a:latin typeface="Calibri"/>
                  <a:ea typeface="Calibri"/>
                  <a:cs typeface="Calibri"/>
                  <a:sym typeface="Calibri"/>
                </a:defRPr>
              </a:pPr>
            </a:p>
          </p:txBody>
        </p:sp>
        <p:sp>
          <p:nvSpPr>
            <p:cNvPr id="345" name="Training"/>
            <p:cNvSpPr txBox="1"/>
            <p:nvPr/>
          </p:nvSpPr>
          <p:spPr>
            <a:xfrm>
              <a:off x="65024" y="233818"/>
              <a:ext cx="3387546" cy="431079"/>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lgn="ctr" defTabSz="650240">
                <a:lnSpc>
                  <a:spcPct val="100000"/>
                </a:lnSpc>
                <a:spcBef>
                  <a:spcPts val="0"/>
                </a:spcBef>
                <a:defRPr b="1" sz="2400">
                  <a:latin typeface="Calibri"/>
                  <a:ea typeface="Calibri"/>
                  <a:cs typeface="Calibri"/>
                  <a:sym typeface="Calibri"/>
                </a:defRPr>
              </a:lvl1pPr>
            </a:lstStyle>
            <a:p>
              <a:pPr/>
              <a:r>
                <a:t>Training</a:t>
              </a:r>
            </a:p>
          </p:txBody>
        </p:sp>
      </p:grpSp>
      <p:sp>
        <p:nvSpPr>
          <p:cNvPr id="347" name="TextBox 7"/>
          <p:cNvSpPr txBox="1"/>
          <p:nvPr/>
        </p:nvSpPr>
        <p:spPr>
          <a:xfrm>
            <a:off x="6794737" y="3275130"/>
            <a:ext cx="4448496" cy="1346967"/>
          </a:xfrm>
          <a:prstGeom prst="rect">
            <a:avLst/>
          </a:prstGeom>
          <a:ln w="3175">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defTabSz="650240">
              <a:lnSpc>
                <a:spcPct val="100000"/>
              </a:lnSpc>
              <a:spcBef>
                <a:spcPts val="0"/>
              </a:spcBef>
              <a:defRPr sz="2800">
                <a:latin typeface="Calibri"/>
                <a:ea typeface="Calibri"/>
                <a:cs typeface="Calibri"/>
                <a:sym typeface="Calibri"/>
              </a:defRPr>
            </a:pPr>
            <a:r>
              <a:t>Optimal method:              </a:t>
            </a:r>
            <a:r>
              <a:rPr b="1"/>
              <a:t>PLSR</a:t>
            </a:r>
            <a:endParaRPr b="1"/>
          </a:p>
          <a:p>
            <a:pPr defTabSz="650240">
              <a:lnSpc>
                <a:spcPct val="100000"/>
              </a:lnSpc>
              <a:spcBef>
                <a:spcPts val="0"/>
              </a:spcBef>
              <a:defRPr sz="2800">
                <a:latin typeface="Calibri"/>
                <a:ea typeface="Calibri"/>
                <a:cs typeface="Calibri"/>
                <a:sym typeface="Calibri"/>
              </a:defRPr>
            </a:pPr>
          </a:p>
          <a:p>
            <a:pPr defTabSz="650240">
              <a:lnSpc>
                <a:spcPct val="100000"/>
              </a:lnSpc>
              <a:spcBef>
                <a:spcPts val="0"/>
              </a:spcBef>
              <a:defRPr sz="2800">
                <a:latin typeface="Calibri"/>
                <a:ea typeface="Calibri"/>
                <a:cs typeface="Calibri"/>
                <a:sym typeface="Calibri"/>
              </a:defRPr>
            </a:pPr>
            <a:r>
              <a:t>Optimal # components:   </a:t>
            </a:r>
            <a:r>
              <a:rPr b="1"/>
              <a:t>3</a:t>
            </a:r>
          </a:p>
        </p:txBody>
      </p:sp>
      <p:sp>
        <p:nvSpPr>
          <p:cNvPr id="348" name="TextBox 8"/>
          <p:cNvSpPr txBox="1"/>
          <p:nvPr/>
        </p:nvSpPr>
        <p:spPr>
          <a:xfrm>
            <a:off x="6794737" y="6993354"/>
            <a:ext cx="4818271" cy="915167"/>
          </a:xfrm>
          <a:prstGeom prst="rect">
            <a:avLst/>
          </a:prstGeom>
          <a:ln w="3175">
            <a:miter lim="400000"/>
          </a:ln>
          <a:extLst>
            <a:ext uri="{C572A759-6A51-4108-AA02-DFA0A04FC94B}">
              <ma14:wrappingTextBoxFlag xmlns:ma14="http://schemas.microsoft.com/office/mac/drawingml/2011/main" val="1"/>
            </a:ext>
          </a:extLst>
        </p:spPr>
        <p:txBody>
          <a:bodyPr lIns="65023" tIns="65023" rIns="65023" bIns="65023">
            <a:spAutoFit/>
          </a:bodyPr>
          <a:lstStyle>
            <a:lvl1pPr defTabSz="650240">
              <a:lnSpc>
                <a:spcPct val="100000"/>
              </a:lnSpc>
              <a:spcBef>
                <a:spcPts val="0"/>
              </a:spcBef>
              <a:defRPr sz="2800">
                <a:latin typeface="Calibri"/>
                <a:ea typeface="Calibri"/>
                <a:cs typeface="Calibri"/>
                <a:sym typeface="Calibri"/>
              </a:defRPr>
            </a:lvl1pPr>
          </a:lstStyle>
          <a:p>
            <a:pPr/>
            <a:r>
              <a:t>All 3 components explain data variance greater than chance</a:t>
            </a:r>
          </a:p>
        </p:txBody>
      </p:sp>
      <p:sp>
        <p:nvSpPr>
          <p:cNvPr id="349" name="Oval 9"/>
          <p:cNvSpPr/>
          <p:nvPr/>
        </p:nvSpPr>
        <p:spPr>
          <a:xfrm>
            <a:off x="3552122" y="3294321"/>
            <a:ext cx="272158" cy="271375"/>
          </a:xfrm>
          <a:prstGeom prst="ellipse">
            <a:avLst/>
          </a:prstGeom>
          <a:ln w="50800">
            <a:solidFill>
              <a:srgbClr val="FF0000"/>
            </a:solidFill>
          </a:ln>
        </p:spPr>
        <p:txBody>
          <a:bodyPr lIns="65023" tIns="65023" rIns="65023" bIns="65023" anchor="ctr"/>
          <a:lstStyle/>
          <a:p>
            <a:pPr algn="ctr" defTabSz="650240">
              <a:lnSpc>
                <a:spcPct val="100000"/>
              </a:lnSpc>
              <a:spcBef>
                <a:spcPts val="0"/>
              </a:spcBef>
              <a:defRPr sz="2400">
                <a:solidFill>
                  <a:srgbClr val="FFFFFF"/>
                </a:solidFill>
                <a:latin typeface="Calibri"/>
                <a:ea typeface="Calibri"/>
                <a:cs typeface="Calibri"/>
                <a:sym typeface="Calibri"/>
              </a:defRPr>
            </a:pPr>
          </a:p>
        </p:txBody>
      </p:sp>
      <p:sp>
        <p:nvSpPr>
          <p:cNvPr id="350" name="Oval 10"/>
          <p:cNvSpPr/>
          <p:nvPr/>
        </p:nvSpPr>
        <p:spPr>
          <a:xfrm>
            <a:off x="1551779" y="6332208"/>
            <a:ext cx="180623" cy="164729"/>
          </a:xfrm>
          <a:prstGeom prst="ellipse">
            <a:avLst/>
          </a:prstGeom>
          <a:solidFill>
            <a:srgbClr val="558ED5"/>
          </a:solidFill>
          <a:ln w="12700">
            <a:solidFill>
              <a:srgbClr val="558ED5"/>
            </a:solidFill>
          </a:ln>
        </p:spPr>
        <p:txBody>
          <a:bodyPr lIns="65023" tIns="65023" rIns="65023" bIns="65023" anchor="ctr"/>
          <a:lstStyle/>
          <a:p>
            <a:pPr algn="ctr" defTabSz="650240">
              <a:lnSpc>
                <a:spcPct val="100000"/>
              </a:lnSpc>
              <a:spcBef>
                <a:spcPts val="0"/>
              </a:spcBef>
              <a:defRPr sz="2400">
                <a:solidFill>
                  <a:srgbClr val="FFFFFF"/>
                </a:solidFill>
                <a:latin typeface="Calibri"/>
                <a:ea typeface="Calibri"/>
                <a:cs typeface="Calibri"/>
                <a:sym typeface="Calibri"/>
              </a:defRPr>
            </a:pPr>
          </a:p>
        </p:txBody>
      </p:sp>
      <p:sp>
        <p:nvSpPr>
          <p:cNvPr id="351" name="Oval 11"/>
          <p:cNvSpPr/>
          <p:nvPr/>
        </p:nvSpPr>
        <p:spPr>
          <a:xfrm>
            <a:off x="2654948" y="6853051"/>
            <a:ext cx="180623" cy="164728"/>
          </a:xfrm>
          <a:prstGeom prst="ellipse">
            <a:avLst/>
          </a:prstGeom>
          <a:solidFill>
            <a:srgbClr val="558ED5"/>
          </a:solidFill>
          <a:ln w="12700">
            <a:solidFill>
              <a:srgbClr val="558ED5"/>
            </a:solidFill>
          </a:ln>
        </p:spPr>
        <p:txBody>
          <a:bodyPr lIns="65023" tIns="65023" rIns="65023" bIns="65023" anchor="ctr"/>
          <a:lstStyle/>
          <a:p>
            <a:pPr algn="ctr" defTabSz="650240">
              <a:lnSpc>
                <a:spcPct val="100000"/>
              </a:lnSpc>
              <a:spcBef>
                <a:spcPts val="0"/>
              </a:spcBef>
              <a:defRPr sz="2400">
                <a:solidFill>
                  <a:srgbClr val="FFFFFF"/>
                </a:solidFill>
                <a:latin typeface="Calibri"/>
                <a:ea typeface="Calibri"/>
                <a:cs typeface="Calibri"/>
                <a:sym typeface="Calibri"/>
              </a:defRPr>
            </a:pPr>
          </a:p>
        </p:txBody>
      </p:sp>
      <p:sp>
        <p:nvSpPr>
          <p:cNvPr id="352" name="Oval 12"/>
          <p:cNvSpPr/>
          <p:nvPr/>
        </p:nvSpPr>
        <p:spPr>
          <a:xfrm>
            <a:off x="3675132" y="7368573"/>
            <a:ext cx="180623" cy="164728"/>
          </a:xfrm>
          <a:prstGeom prst="ellipse">
            <a:avLst/>
          </a:prstGeom>
          <a:solidFill>
            <a:srgbClr val="558ED5"/>
          </a:solidFill>
          <a:ln w="12700">
            <a:solidFill>
              <a:srgbClr val="558ED5"/>
            </a:solidFill>
          </a:ln>
        </p:spPr>
        <p:txBody>
          <a:bodyPr lIns="65023" tIns="65023" rIns="65023" bIns="65023" anchor="ctr"/>
          <a:lstStyle/>
          <a:p>
            <a:pPr algn="ctr" defTabSz="650240">
              <a:lnSpc>
                <a:spcPct val="100000"/>
              </a:lnSpc>
              <a:spcBef>
                <a:spcPts val="0"/>
              </a:spcBef>
              <a:defRPr sz="2400">
                <a:solidFill>
                  <a:srgbClr val="FFFFFF"/>
                </a:solidFill>
                <a:latin typeface="Calibri"/>
                <a:ea typeface="Calibri"/>
                <a:cs typeface="Calibri"/>
                <a:sym typeface="Calibri"/>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49"/>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34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343"/>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348"/>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5" fill="hold">
                                  <p:stCondLst>
                                    <p:cond delay="0"/>
                                  </p:stCondLst>
                                  <p:iterate type="el" backwards="0">
                                    <p:tmAbs val="0"/>
                                  </p:iterate>
                                  <p:childTnLst>
                                    <p:set>
                                      <p:cBhvr>
                                        <p:cTn id="19" fill="hold"/>
                                        <p:tgtEl>
                                          <p:spTgt spid="350"/>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6" fill="hold">
                                  <p:stCondLst>
                                    <p:cond delay="0"/>
                                  </p:stCondLst>
                                  <p:iterate type="el" backwards="0">
                                    <p:tmAbs val="0"/>
                                  </p:iterate>
                                  <p:childTnLst>
                                    <p:set>
                                      <p:cBhvr>
                                        <p:cTn id="22" fill="hold"/>
                                        <p:tgtEl>
                                          <p:spTgt spid="351"/>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7" fill="hold">
                                  <p:stCondLst>
                                    <p:cond delay="0"/>
                                  </p:stCondLst>
                                  <p:iterate type="el" backwards="0">
                                    <p:tmAbs val="0"/>
                                  </p:iterate>
                                  <p:childTnLst>
                                    <p:set>
                                      <p:cBhvr>
                                        <p:cTn id="25" fill="hold"/>
                                        <p:tgtEl>
                                          <p:spTgt spid="3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1" grpId="6"/>
      <p:bldP build="whole" bldLvl="1" animBg="1" rev="0" advAuto="0" spid="343" grpId="3"/>
      <p:bldP build="whole" bldLvl="1" animBg="1" rev="0" advAuto="0" spid="347" grpId="2"/>
      <p:bldP build="whole" bldLvl="1" animBg="1" rev="0" advAuto="0" spid="352" grpId="7"/>
      <p:bldP build="whole" bldLvl="1" animBg="1" rev="0" advAuto="0" spid="348" grpId="4"/>
      <p:bldP build="whole" bldLvl="1" animBg="1" rev="0" advAuto="0" spid="350" grpId="5"/>
      <p:bldP build="whole" bldLvl="1" animBg="1" rev="0" advAuto="0" spid="349" grpId="1"/>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6" name="sig_componentsTR.pdf" descr="sig_componentsTR.pdf"/>
          <p:cNvPicPr>
            <a:picLocks noChangeAspect="1"/>
          </p:cNvPicPr>
          <p:nvPr/>
        </p:nvPicPr>
        <p:blipFill>
          <a:blip r:embed="rId3">
            <a:extLst/>
          </a:blip>
          <a:srcRect l="0" t="864" r="0" b="864"/>
          <a:stretch>
            <a:fillRect/>
          </a:stretch>
        </p:blipFill>
        <p:spPr>
          <a:xfrm>
            <a:off x="650239" y="6087354"/>
            <a:ext cx="4404897" cy="3582232"/>
          </a:xfrm>
          <a:prstGeom prst="rect">
            <a:avLst/>
          </a:prstGeom>
          <a:ln w="3175">
            <a:miter lim="400000"/>
          </a:ln>
        </p:spPr>
      </p:pic>
      <p:sp>
        <p:nvSpPr>
          <p:cNvPr id="357" name="Oval 10"/>
          <p:cNvSpPr/>
          <p:nvPr/>
        </p:nvSpPr>
        <p:spPr>
          <a:xfrm>
            <a:off x="1551779" y="6332208"/>
            <a:ext cx="180623" cy="164729"/>
          </a:xfrm>
          <a:prstGeom prst="ellipse">
            <a:avLst/>
          </a:prstGeom>
          <a:solidFill>
            <a:srgbClr val="558ED5"/>
          </a:solidFill>
          <a:ln w="12700">
            <a:solidFill>
              <a:srgbClr val="558ED5"/>
            </a:solidFill>
          </a:ln>
        </p:spPr>
        <p:txBody>
          <a:bodyPr lIns="65023" tIns="65023" rIns="65023" bIns="65023" anchor="ctr"/>
          <a:lstStyle/>
          <a:p>
            <a:pPr algn="ctr" defTabSz="650240">
              <a:lnSpc>
                <a:spcPct val="100000"/>
              </a:lnSpc>
              <a:spcBef>
                <a:spcPts val="0"/>
              </a:spcBef>
              <a:defRPr sz="2400">
                <a:solidFill>
                  <a:srgbClr val="FFFFFF"/>
                </a:solidFill>
                <a:latin typeface="Calibri"/>
                <a:ea typeface="Calibri"/>
                <a:cs typeface="Calibri"/>
                <a:sym typeface="Calibri"/>
              </a:defRPr>
            </a:pPr>
          </a:p>
        </p:txBody>
      </p:sp>
      <p:sp>
        <p:nvSpPr>
          <p:cNvPr id="358" name="Oval 11"/>
          <p:cNvSpPr/>
          <p:nvPr/>
        </p:nvSpPr>
        <p:spPr>
          <a:xfrm>
            <a:off x="2654948" y="6853051"/>
            <a:ext cx="180623" cy="164728"/>
          </a:xfrm>
          <a:prstGeom prst="ellipse">
            <a:avLst/>
          </a:prstGeom>
          <a:solidFill>
            <a:srgbClr val="558ED5"/>
          </a:solidFill>
          <a:ln w="12700">
            <a:solidFill>
              <a:srgbClr val="558ED5"/>
            </a:solidFill>
          </a:ln>
        </p:spPr>
        <p:txBody>
          <a:bodyPr lIns="65023" tIns="65023" rIns="65023" bIns="65023" anchor="ctr"/>
          <a:lstStyle/>
          <a:p>
            <a:pPr algn="ctr" defTabSz="650240">
              <a:lnSpc>
                <a:spcPct val="100000"/>
              </a:lnSpc>
              <a:spcBef>
                <a:spcPts val="0"/>
              </a:spcBef>
              <a:defRPr sz="2400">
                <a:solidFill>
                  <a:srgbClr val="FFFFFF"/>
                </a:solidFill>
                <a:latin typeface="Calibri"/>
                <a:ea typeface="Calibri"/>
                <a:cs typeface="Calibri"/>
                <a:sym typeface="Calibri"/>
              </a:defRPr>
            </a:pPr>
          </a:p>
        </p:txBody>
      </p:sp>
      <p:sp>
        <p:nvSpPr>
          <p:cNvPr id="359" name="Oval 12"/>
          <p:cNvSpPr/>
          <p:nvPr/>
        </p:nvSpPr>
        <p:spPr>
          <a:xfrm>
            <a:off x="3675132" y="7368573"/>
            <a:ext cx="180623" cy="164728"/>
          </a:xfrm>
          <a:prstGeom prst="ellipse">
            <a:avLst/>
          </a:prstGeom>
          <a:solidFill>
            <a:srgbClr val="558ED5"/>
          </a:solidFill>
          <a:ln w="12700">
            <a:solidFill>
              <a:srgbClr val="558ED5"/>
            </a:solidFill>
          </a:ln>
        </p:spPr>
        <p:txBody>
          <a:bodyPr lIns="65023" tIns="65023" rIns="65023" bIns="65023" anchor="ctr"/>
          <a:lstStyle/>
          <a:p>
            <a:pPr algn="ctr" defTabSz="650240">
              <a:lnSpc>
                <a:spcPct val="100000"/>
              </a:lnSpc>
              <a:spcBef>
                <a:spcPts val="0"/>
              </a:spcBef>
              <a:defRPr sz="2400">
                <a:solidFill>
                  <a:srgbClr val="FFFFFF"/>
                </a:solidFill>
                <a:latin typeface="Calibri"/>
                <a:ea typeface="Calibri"/>
                <a:cs typeface="Calibri"/>
                <a:sym typeface="Calibri"/>
              </a:defRPr>
            </a:pPr>
          </a:p>
        </p:txBody>
      </p:sp>
      <p:sp>
        <p:nvSpPr>
          <p:cNvPr id="360" name="Title 1"/>
          <p:cNvSpPr txBox="1"/>
          <p:nvPr>
            <p:ph type="title"/>
          </p:nvPr>
        </p:nvSpPr>
        <p:spPr>
          <a:xfrm>
            <a:off x="650239" y="291637"/>
            <a:ext cx="11704322" cy="1625601"/>
          </a:xfrm>
          <a:prstGeom prst="rect">
            <a:avLst/>
          </a:prstGeom>
        </p:spPr>
        <p:txBody>
          <a:bodyPr/>
          <a:lstStyle/>
          <a:p>
            <a:pPr/>
            <a:r>
              <a:t>Cross-validation results</a:t>
            </a:r>
          </a:p>
        </p:txBody>
      </p:sp>
      <p:sp>
        <p:nvSpPr>
          <p:cNvPr id="361" name="TextBox 7"/>
          <p:cNvSpPr txBox="1"/>
          <p:nvPr/>
        </p:nvSpPr>
        <p:spPr>
          <a:xfrm>
            <a:off x="6794737" y="3275130"/>
            <a:ext cx="4448496" cy="1346967"/>
          </a:xfrm>
          <a:prstGeom prst="rect">
            <a:avLst/>
          </a:prstGeom>
          <a:ln w="3175">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defTabSz="650240">
              <a:lnSpc>
                <a:spcPct val="100000"/>
              </a:lnSpc>
              <a:spcBef>
                <a:spcPts val="0"/>
              </a:spcBef>
              <a:defRPr sz="2800">
                <a:latin typeface="Calibri"/>
                <a:ea typeface="Calibri"/>
                <a:cs typeface="Calibri"/>
                <a:sym typeface="Calibri"/>
              </a:defRPr>
            </a:pPr>
            <a:r>
              <a:t>Optimal method:              </a:t>
            </a:r>
            <a:r>
              <a:rPr b="1"/>
              <a:t>PLSR</a:t>
            </a:r>
            <a:endParaRPr b="1"/>
          </a:p>
          <a:p>
            <a:pPr defTabSz="650240">
              <a:lnSpc>
                <a:spcPct val="100000"/>
              </a:lnSpc>
              <a:spcBef>
                <a:spcPts val="0"/>
              </a:spcBef>
              <a:defRPr sz="2800">
                <a:latin typeface="Calibri"/>
                <a:ea typeface="Calibri"/>
                <a:cs typeface="Calibri"/>
                <a:sym typeface="Calibri"/>
              </a:defRPr>
            </a:pPr>
          </a:p>
          <a:p>
            <a:pPr defTabSz="650240">
              <a:lnSpc>
                <a:spcPct val="100000"/>
              </a:lnSpc>
              <a:spcBef>
                <a:spcPts val="0"/>
              </a:spcBef>
              <a:defRPr sz="2800">
                <a:latin typeface="Calibri"/>
                <a:ea typeface="Calibri"/>
                <a:cs typeface="Calibri"/>
                <a:sym typeface="Calibri"/>
              </a:defRPr>
            </a:pPr>
            <a:r>
              <a:t>Optimal # components:   </a:t>
            </a:r>
            <a:r>
              <a:rPr b="1"/>
              <a:t>3</a:t>
            </a:r>
          </a:p>
        </p:txBody>
      </p:sp>
      <p:sp>
        <p:nvSpPr>
          <p:cNvPr id="362" name="Straight Connector 12"/>
          <p:cNvSpPr/>
          <p:nvPr/>
        </p:nvSpPr>
        <p:spPr>
          <a:xfrm>
            <a:off x="3894669" y="7451258"/>
            <a:ext cx="1338747" cy="1"/>
          </a:xfrm>
          <a:prstGeom prst="line">
            <a:avLst/>
          </a:prstGeom>
          <a:ln w="25400">
            <a:solidFill>
              <a:srgbClr val="000000"/>
            </a:solidFill>
            <a:prstDash val="dash"/>
          </a:ln>
        </p:spPr>
        <p:txBody>
          <a:bodyPr lIns="65023" tIns="65023" rIns="65023" bIns="65023"/>
          <a:lstStyle/>
          <a:p>
            <a:pPr defTabSz="650240">
              <a:lnSpc>
                <a:spcPct val="100000"/>
              </a:lnSpc>
              <a:spcBef>
                <a:spcPts val="0"/>
              </a:spcBef>
              <a:defRPr sz="2400">
                <a:latin typeface="Calibri"/>
                <a:ea typeface="Calibri"/>
                <a:cs typeface="Calibri"/>
                <a:sym typeface="Calibri"/>
              </a:defRPr>
            </a:pPr>
          </a:p>
        </p:txBody>
      </p:sp>
      <p:sp>
        <p:nvSpPr>
          <p:cNvPr id="363" name="Straight Connector 17"/>
          <p:cNvSpPr/>
          <p:nvPr/>
        </p:nvSpPr>
        <p:spPr>
          <a:xfrm>
            <a:off x="2875676" y="6934115"/>
            <a:ext cx="5003403" cy="1"/>
          </a:xfrm>
          <a:prstGeom prst="line">
            <a:avLst/>
          </a:prstGeom>
          <a:ln w="25400">
            <a:solidFill>
              <a:srgbClr val="000000"/>
            </a:solidFill>
            <a:prstDash val="dash"/>
          </a:ln>
        </p:spPr>
        <p:txBody>
          <a:bodyPr lIns="65023" tIns="65023" rIns="65023" bIns="65023"/>
          <a:lstStyle/>
          <a:p>
            <a:pPr defTabSz="650240">
              <a:lnSpc>
                <a:spcPct val="100000"/>
              </a:lnSpc>
              <a:spcBef>
                <a:spcPts val="0"/>
              </a:spcBef>
              <a:defRPr sz="2400">
                <a:latin typeface="Calibri"/>
                <a:ea typeface="Calibri"/>
                <a:cs typeface="Calibri"/>
                <a:sym typeface="Calibri"/>
              </a:defRPr>
            </a:pPr>
          </a:p>
        </p:txBody>
      </p:sp>
      <p:sp>
        <p:nvSpPr>
          <p:cNvPr id="364" name="Straight Connector 20"/>
          <p:cNvSpPr/>
          <p:nvPr/>
        </p:nvSpPr>
        <p:spPr>
          <a:xfrm>
            <a:off x="1789727" y="6408397"/>
            <a:ext cx="8559682" cy="1"/>
          </a:xfrm>
          <a:prstGeom prst="line">
            <a:avLst/>
          </a:prstGeom>
          <a:ln w="25400">
            <a:solidFill>
              <a:srgbClr val="000000"/>
            </a:solidFill>
            <a:prstDash val="dash"/>
          </a:ln>
        </p:spPr>
        <p:txBody>
          <a:bodyPr lIns="65023" tIns="65023" rIns="65023" bIns="65023"/>
          <a:lstStyle/>
          <a:p>
            <a:pPr defTabSz="650240">
              <a:lnSpc>
                <a:spcPct val="100000"/>
              </a:lnSpc>
              <a:spcBef>
                <a:spcPts val="0"/>
              </a:spcBef>
              <a:defRPr sz="2400">
                <a:latin typeface="Calibri"/>
                <a:ea typeface="Calibri"/>
                <a:cs typeface="Calibri"/>
                <a:sym typeface="Calibri"/>
              </a:defRPr>
            </a:pPr>
          </a:p>
        </p:txBody>
      </p:sp>
      <p:pic>
        <p:nvPicPr>
          <p:cNvPr id="365" name="Image" descr="Image"/>
          <p:cNvPicPr>
            <a:picLocks noChangeAspect="1"/>
          </p:cNvPicPr>
          <p:nvPr/>
        </p:nvPicPr>
        <p:blipFill>
          <a:blip r:embed="rId4">
            <a:extLst/>
          </a:blip>
          <a:stretch>
            <a:fillRect/>
          </a:stretch>
        </p:blipFill>
        <p:spPr>
          <a:xfrm>
            <a:off x="10430656" y="6159108"/>
            <a:ext cx="2349905" cy="2264323"/>
          </a:xfrm>
          <a:prstGeom prst="rect">
            <a:avLst/>
          </a:prstGeom>
          <a:ln w="3175">
            <a:miter lim="400000"/>
          </a:ln>
        </p:spPr>
      </p:pic>
      <p:pic>
        <p:nvPicPr>
          <p:cNvPr id="366" name="Image" descr="Image"/>
          <p:cNvPicPr>
            <a:picLocks noChangeAspect="1"/>
          </p:cNvPicPr>
          <p:nvPr/>
        </p:nvPicPr>
        <p:blipFill>
          <a:blip r:embed="rId5">
            <a:extLst/>
          </a:blip>
          <a:stretch>
            <a:fillRect/>
          </a:stretch>
        </p:blipFill>
        <p:spPr>
          <a:xfrm>
            <a:off x="7955267" y="6707922"/>
            <a:ext cx="2349501" cy="2263544"/>
          </a:xfrm>
          <a:prstGeom prst="rect">
            <a:avLst/>
          </a:prstGeom>
          <a:ln w="3175">
            <a:miter lim="400000"/>
          </a:ln>
        </p:spPr>
      </p:pic>
      <p:pic>
        <p:nvPicPr>
          <p:cNvPr id="367" name="Image" descr="Image"/>
          <p:cNvPicPr>
            <a:picLocks noChangeAspect="1"/>
          </p:cNvPicPr>
          <p:nvPr/>
        </p:nvPicPr>
        <p:blipFill>
          <a:blip r:embed="rId6">
            <a:extLst/>
          </a:blip>
          <a:stretch>
            <a:fillRect/>
          </a:stretch>
        </p:blipFill>
        <p:spPr>
          <a:xfrm>
            <a:off x="5241623" y="7272455"/>
            <a:ext cx="2349501" cy="2263544"/>
          </a:xfrm>
          <a:prstGeom prst="rect">
            <a:avLst/>
          </a:prstGeom>
          <a:ln w="3175">
            <a:miter lim="400000"/>
          </a:ln>
        </p:spPr>
      </p:pic>
      <p:pic>
        <p:nvPicPr>
          <p:cNvPr id="368" name="estimator_selection_cv_r2_rkf.pdf" descr="estimator_selection_cv_r2_rkf.pdf"/>
          <p:cNvPicPr>
            <a:picLocks noChangeAspect="1"/>
          </p:cNvPicPr>
          <p:nvPr/>
        </p:nvPicPr>
        <p:blipFill>
          <a:blip r:embed="rId7">
            <a:extLst/>
          </a:blip>
          <a:srcRect l="0" t="3003" r="0" b="3003"/>
          <a:stretch>
            <a:fillRect/>
          </a:stretch>
        </p:blipFill>
        <p:spPr>
          <a:xfrm>
            <a:off x="682047" y="2492231"/>
            <a:ext cx="4594684" cy="3583208"/>
          </a:xfrm>
          <a:prstGeom prst="rect">
            <a:avLst/>
          </a:prstGeom>
          <a:ln w="3175">
            <a:miter lim="400000"/>
          </a:ln>
        </p:spPr>
      </p:pic>
      <p:sp>
        <p:nvSpPr>
          <p:cNvPr id="369" name="Oval 9"/>
          <p:cNvSpPr/>
          <p:nvPr/>
        </p:nvSpPr>
        <p:spPr>
          <a:xfrm>
            <a:off x="3552122" y="3294321"/>
            <a:ext cx="272158" cy="271375"/>
          </a:xfrm>
          <a:prstGeom prst="ellipse">
            <a:avLst/>
          </a:prstGeom>
          <a:ln w="50800">
            <a:solidFill>
              <a:srgbClr val="FF0000"/>
            </a:solidFill>
          </a:ln>
        </p:spPr>
        <p:txBody>
          <a:bodyPr lIns="65023" tIns="65023" rIns="65023" bIns="65023" anchor="ctr"/>
          <a:lstStyle/>
          <a:p>
            <a:pPr algn="ctr" defTabSz="650240">
              <a:lnSpc>
                <a:spcPct val="100000"/>
              </a:lnSpc>
              <a:spcBef>
                <a:spcPts val="0"/>
              </a:spcBef>
              <a:defRPr sz="2400">
                <a:solidFill>
                  <a:srgbClr val="FFFFFF"/>
                </a:solidFill>
                <a:latin typeface="Calibri"/>
                <a:ea typeface="Calibri"/>
                <a:cs typeface="Calibri"/>
                <a:sym typeface="Calibri"/>
              </a:defRPr>
            </a:pPr>
          </a:p>
        </p:txBody>
      </p:sp>
      <p:grpSp>
        <p:nvGrpSpPr>
          <p:cNvPr id="372" name="Rectangle 5"/>
          <p:cNvGrpSpPr/>
          <p:nvPr/>
        </p:nvGrpSpPr>
        <p:grpSpPr>
          <a:xfrm>
            <a:off x="1223751" y="1651716"/>
            <a:ext cx="3517594" cy="898716"/>
            <a:chOff x="0" y="0"/>
            <a:chExt cx="3517593" cy="898715"/>
          </a:xfrm>
        </p:grpSpPr>
        <p:sp>
          <p:nvSpPr>
            <p:cNvPr id="370" name="Rectangle"/>
            <p:cNvSpPr/>
            <p:nvPr/>
          </p:nvSpPr>
          <p:spPr>
            <a:xfrm>
              <a:off x="0" y="-1"/>
              <a:ext cx="3517594" cy="898717"/>
            </a:xfrm>
            <a:prstGeom prst="rect">
              <a:avLst/>
            </a:prstGeom>
            <a:solidFill>
              <a:srgbClr val="C0504D"/>
            </a:solidFill>
            <a:ln w="12700" cap="flat">
              <a:solidFill>
                <a:srgbClr val="000000"/>
              </a:solidFill>
              <a:prstDash val="solid"/>
              <a:round/>
            </a:ln>
            <a:effectLst/>
          </p:spPr>
          <p:txBody>
            <a:bodyPr wrap="square" lIns="65023" tIns="65023" rIns="65023" bIns="65023" numCol="1" anchor="ctr">
              <a:noAutofit/>
            </a:bodyPr>
            <a:lstStyle/>
            <a:p>
              <a:pPr algn="ctr" defTabSz="650240">
                <a:lnSpc>
                  <a:spcPct val="100000"/>
                </a:lnSpc>
                <a:spcBef>
                  <a:spcPts val="0"/>
                </a:spcBef>
                <a:defRPr b="1" sz="2400">
                  <a:latin typeface="Calibri"/>
                  <a:ea typeface="Calibri"/>
                  <a:cs typeface="Calibri"/>
                  <a:sym typeface="Calibri"/>
                </a:defRPr>
              </a:pPr>
            </a:p>
          </p:txBody>
        </p:sp>
        <p:sp>
          <p:nvSpPr>
            <p:cNvPr id="371" name="Training"/>
            <p:cNvSpPr txBox="1"/>
            <p:nvPr/>
          </p:nvSpPr>
          <p:spPr>
            <a:xfrm>
              <a:off x="65024" y="233818"/>
              <a:ext cx="3387546" cy="431079"/>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lgn="ctr" defTabSz="650240">
                <a:lnSpc>
                  <a:spcPct val="100000"/>
                </a:lnSpc>
                <a:spcBef>
                  <a:spcPts val="0"/>
                </a:spcBef>
                <a:defRPr b="1" sz="2400">
                  <a:latin typeface="Calibri"/>
                  <a:ea typeface="Calibri"/>
                  <a:cs typeface="Calibri"/>
                  <a:sym typeface="Calibri"/>
                </a:defRPr>
              </a:lvl1pPr>
            </a:lstStyle>
            <a:p>
              <a:pPr/>
              <a:r>
                <a:t>Training</a:t>
              </a:r>
            </a:p>
          </p:txBody>
        </p:sp>
      </p:gr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 name="Title 1"/>
          <p:cNvSpPr txBox="1"/>
          <p:nvPr>
            <p:ph type="title"/>
          </p:nvPr>
        </p:nvSpPr>
        <p:spPr>
          <a:xfrm>
            <a:off x="650239" y="291637"/>
            <a:ext cx="11704322" cy="1625601"/>
          </a:xfrm>
          <a:prstGeom prst="rect">
            <a:avLst/>
          </a:prstGeom>
        </p:spPr>
        <p:txBody>
          <a:bodyPr/>
          <a:lstStyle/>
          <a:p>
            <a:pPr/>
            <a:r>
              <a:t>Evaluation in left out test-data</a:t>
            </a:r>
          </a:p>
        </p:txBody>
      </p:sp>
      <p:grpSp>
        <p:nvGrpSpPr>
          <p:cNvPr id="379" name="Rectangle 6"/>
          <p:cNvGrpSpPr/>
          <p:nvPr/>
        </p:nvGrpSpPr>
        <p:grpSpPr>
          <a:xfrm>
            <a:off x="9353341" y="1593516"/>
            <a:ext cx="1758798" cy="898716"/>
            <a:chOff x="0" y="0"/>
            <a:chExt cx="1758796" cy="898715"/>
          </a:xfrm>
        </p:grpSpPr>
        <p:sp>
          <p:nvSpPr>
            <p:cNvPr id="377" name="Rectangle"/>
            <p:cNvSpPr/>
            <p:nvPr/>
          </p:nvSpPr>
          <p:spPr>
            <a:xfrm>
              <a:off x="0" y="-1"/>
              <a:ext cx="1758797" cy="898717"/>
            </a:xfrm>
            <a:prstGeom prst="rect">
              <a:avLst/>
            </a:prstGeom>
            <a:solidFill>
              <a:srgbClr val="558ED5"/>
            </a:solidFill>
            <a:ln w="12700" cap="flat">
              <a:solidFill>
                <a:srgbClr val="000000"/>
              </a:solidFill>
              <a:prstDash val="solid"/>
              <a:round/>
            </a:ln>
            <a:effectLst/>
          </p:spPr>
          <p:txBody>
            <a:bodyPr wrap="square" lIns="65023" tIns="65023" rIns="65023" bIns="65023" numCol="1" anchor="ctr">
              <a:noAutofit/>
            </a:bodyPr>
            <a:lstStyle/>
            <a:p>
              <a:pPr algn="ctr" defTabSz="650240">
                <a:lnSpc>
                  <a:spcPct val="100000"/>
                </a:lnSpc>
                <a:spcBef>
                  <a:spcPts val="0"/>
                </a:spcBef>
                <a:defRPr b="1" sz="2400">
                  <a:latin typeface="Calibri"/>
                  <a:ea typeface="Calibri"/>
                  <a:cs typeface="Calibri"/>
                  <a:sym typeface="Calibri"/>
                </a:defRPr>
              </a:pPr>
            </a:p>
          </p:txBody>
        </p:sp>
        <p:sp>
          <p:nvSpPr>
            <p:cNvPr id="378" name="Test"/>
            <p:cNvSpPr txBox="1"/>
            <p:nvPr/>
          </p:nvSpPr>
          <p:spPr>
            <a:xfrm>
              <a:off x="65024" y="233818"/>
              <a:ext cx="1628749" cy="431079"/>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lgn="ctr" defTabSz="650240">
                <a:lnSpc>
                  <a:spcPct val="100000"/>
                </a:lnSpc>
                <a:spcBef>
                  <a:spcPts val="0"/>
                </a:spcBef>
                <a:defRPr b="1" sz="2400">
                  <a:latin typeface="Calibri"/>
                  <a:ea typeface="Calibri"/>
                  <a:cs typeface="Calibri"/>
                  <a:sym typeface="Calibri"/>
                </a:defRPr>
              </a:lvl1pPr>
            </a:lstStyle>
            <a:p>
              <a:pPr/>
              <a:r>
                <a:t>Test</a:t>
              </a:r>
            </a:p>
          </p:txBody>
        </p:sp>
      </p:grpSp>
      <p:sp>
        <p:nvSpPr>
          <p:cNvPr id="380" name="Right Arrow 2"/>
          <p:cNvSpPr/>
          <p:nvPr/>
        </p:nvSpPr>
        <p:spPr>
          <a:xfrm>
            <a:off x="5055135" y="1917238"/>
            <a:ext cx="3937951" cy="326281"/>
          </a:xfrm>
          <a:prstGeom prst="rightArrow">
            <a:avLst>
              <a:gd name="adj1" fmla="val 50000"/>
              <a:gd name="adj2" fmla="val 50000"/>
            </a:avLst>
          </a:prstGeom>
          <a:solidFill>
            <a:srgbClr val="000000"/>
          </a:solidFill>
          <a:ln w="12700">
            <a:solidFill>
              <a:srgbClr val="000000"/>
            </a:solidFill>
          </a:ln>
        </p:spPr>
        <p:txBody>
          <a:bodyPr lIns="65023" tIns="65023" rIns="65023" bIns="65023" anchor="ctr"/>
          <a:lstStyle/>
          <a:p>
            <a:pPr algn="ctr" defTabSz="650240">
              <a:lnSpc>
                <a:spcPct val="100000"/>
              </a:lnSpc>
              <a:spcBef>
                <a:spcPts val="0"/>
              </a:spcBef>
              <a:defRPr sz="2400">
                <a:solidFill>
                  <a:srgbClr val="FFFFFF"/>
                </a:solidFill>
                <a:latin typeface="Calibri"/>
                <a:ea typeface="Calibri"/>
                <a:cs typeface="Calibri"/>
                <a:sym typeface="Calibri"/>
              </a:defRPr>
            </a:pPr>
          </a:p>
        </p:txBody>
      </p:sp>
      <p:sp>
        <p:nvSpPr>
          <p:cNvPr id="381" name="TextBox 7"/>
          <p:cNvSpPr txBox="1"/>
          <p:nvPr/>
        </p:nvSpPr>
        <p:spPr>
          <a:xfrm>
            <a:off x="6529399" y="2167469"/>
            <a:ext cx="1015180" cy="431079"/>
          </a:xfrm>
          <a:prstGeom prst="rect">
            <a:avLst/>
          </a:prstGeom>
          <a:ln w="3175">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defTabSz="650240">
              <a:lnSpc>
                <a:spcPct val="100000"/>
              </a:lnSpc>
              <a:spcBef>
                <a:spcPts val="0"/>
              </a:spcBef>
              <a:defRPr sz="2400">
                <a:latin typeface="Calibri"/>
                <a:ea typeface="Calibri"/>
                <a:cs typeface="Calibri"/>
                <a:sym typeface="Calibri"/>
              </a:defRPr>
            </a:lvl1pPr>
          </a:lstStyle>
          <a:p>
            <a:pPr/>
            <a:r>
              <a:t>Predict</a:t>
            </a:r>
          </a:p>
        </p:txBody>
      </p:sp>
      <p:pic>
        <p:nvPicPr>
          <p:cNvPr id="382" name="sig_componentsTR.pdf" descr="sig_componentsTR.pdf"/>
          <p:cNvPicPr>
            <a:picLocks noChangeAspect="1"/>
          </p:cNvPicPr>
          <p:nvPr/>
        </p:nvPicPr>
        <p:blipFill>
          <a:blip r:embed="rId3">
            <a:extLst/>
          </a:blip>
          <a:srcRect l="0" t="864" r="0" b="864"/>
          <a:stretch>
            <a:fillRect/>
          </a:stretch>
        </p:blipFill>
        <p:spPr>
          <a:xfrm>
            <a:off x="650239" y="6087354"/>
            <a:ext cx="4404897" cy="3582232"/>
          </a:xfrm>
          <a:prstGeom prst="rect">
            <a:avLst/>
          </a:prstGeom>
          <a:ln w="3175">
            <a:miter lim="400000"/>
          </a:ln>
        </p:spPr>
      </p:pic>
      <p:sp>
        <p:nvSpPr>
          <p:cNvPr id="383" name="Oval 10"/>
          <p:cNvSpPr/>
          <p:nvPr/>
        </p:nvSpPr>
        <p:spPr>
          <a:xfrm>
            <a:off x="1551779" y="6332208"/>
            <a:ext cx="180623" cy="164729"/>
          </a:xfrm>
          <a:prstGeom prst="ellipse">
            <a:avLst/>
          </a:prstGeom>
          <a:solidFill>
            <a:srgbClr val="558ED5"/>
          </a:solidFill>
          <a:ln w="12700">
            <a:solidFill>
              <a:srgbClr val="558ED5"/>
            </a:solidFill>
          </a:ln>
        </p:spPr>
        <p:txBody>
          <a:bodyPr lIns="65023" tIns="65023" rIns="65023" bIns="65023" anchor="ctr"/>
          <a:lstStyle/>
          <a:p>
            <a:pPr algn="ctr" defTabSz="650240">
              <a:lnSpc>
                <a:spcPct val="100000"/>
              </a:lnSpc>
              <a:spcBef>
                <a:spcPts val="0"/>
              </a:spcBef>
              <a:defRPr sz="2400">
                <a:solidFill>
                  <a:srgbClr val="FFFFFF"/>
                </a:solidFill>
                <a:latin typeface="Calibri"/>
                <a:ea typeface="Calibri"/>
                <a:cs typeface="Calibri"/>
                <a:sym typeface="Calibri"/>
              </a:defRPr>
            </a:pPr>
          </a:p>
        </p:txBody>
      </p:sp>
      <p:sp>
        <p:nvSpPr>
          <p:cNvPr id="384" name="Oval 11"/>
          <p:cNvSpPr/>
          <p:nvPr/>
        </p:nvSpPr>
        <p:spPr>
          <a:xfrm>
            <a:off x="2654948" y="6853051"/>
            <a:ext cx="180623" cy="164728"/>
          </a:xfrm>
          <a:prstGeom prst="ellipse">
            <a:avLst/>
          </a:prstGeom>
          <a:solidFill>
            <a:srgbClr val="558ED5"/>
          </a:solidFill>
          <a:ln w="12700">
            <a:solidFill>
              <a:srgbClr val="558ED5"/>
            </a:solidFill>
          </a:ln>
        </p:spPr>
        <p:txBody>
          <a:bodyPr lIns="65023" tIns="65023" rIns="65023" bIns="65023" anchor="ctr"/>
          <a:lstStyle/>
          <a:p>
            <a:pPr algn="ctr" defTabSz="650240">
              <a:lnSpc>
                <a:spcPct val="100000"/>
              </a:lnSpc>
              <a:spcBef>
                <a:spcPts val="0"/>
              </a:spcBef>
              <a:defRPr sz="2400">
                <a:solidFill>
                  <a:srgbClr val="FFFFFF"/>
                </a:solidFill>
                <a:latin typeface="Calibri"/>
                <a:ea typeface="Calibri"/>
                <a:cs typeface="Calibri"/>
                <a:sym typeface="Calibri"/>
              </a:defRPr>
            </a:pPr>
          </a:p>
        </p:txBody>
      </p:sp>
      <p:sp>
        <p:nvSpPr>
          <p:cNvPr id="385" name="Oval 12"/>
          <p:cNvSpPr/>
          <p:nvPr/>
        </p:nvSpPr>
        <p:spPr>
          <a:xfrm>
            <a:off x="3675132" y="7368573"/>
            <a:ext cx="180623" cy="164728"/>
          </a:xfrm>
          <a:prstGeom prst="ellipse">
            <a:avLst/>
          </a:prstGeom>
          <a:solidFill>
            <a:srgbClr val="558ED5"/>
          </a:solidFill>
          <a:ln w="12700">
            <a:solidFill>
              <a:srgbClr val="558ED5"/>
            </a:solidFill>
          </a:ln>
        </p:spPr>
        <p:txBody>
          <a:bodyPr lIns="65023" tIns="65023" rIns="65023" bIns="65023" anchor="ctr"/>
          <a:lstStyle/>
          <a:p>
            <a:pPr algn="ctr" defTabSz="650240">
              <a:lnSpc>
                <a:spcPct val="100000"/>
              </a:lnSpc>
              <a:spcBef>
                <a:spcPts val="0"/>
              </a:spcBef>
              <a:defRPr sz="2400">
                <a:solidFill>
                  <a:srgbClr val="FFFFFF"/>
                </a:solidFill>
                <a:latin typeface="Calibri"/>
                <a:ea typeface="Calibri"/>
                <a:cs typeface="Calibri"/>
                <a:sym typeface="Calibri"/>
              </a:defRPr>
            </a:pPr>
          </a:p>
        </p:txBody>
      </p:sp>
      <p:pic>
        <p:nvPicPr>
          <p:cNvPr id="386" name="estimator_selection_cv_r2_rkf.pdf" descr="estimator_selection_cv_r2_rkf.pdf"/>
          <p:cNvPicPr>
            <a:picLocks noChangeAspect="1"/>
          </p:cNvPicPr>
          <p:nvPr/>
        </p:nvPicPr>
        <p:blipFill>
          <a:blip r:embed="rId4">
            <a:extLst/>
          </a:blip>
          <a:srcRect l="0" t="3003" r="0" b="3003"/>
          <a:stretch>
            <a:fillRect/>
          </a:stretch>
        </p:blipFill>
        <p:spPr>
          <a:xfrm>
            <a:off x="682047" y="2492231"/>
            <a:ext cx="4594684" cy="3583208"/>
          </a:xfrm>
          <a:prstGeom prst="rect">
            <a:avLst/>
          </a:prstGeom>
          <a:ln w="3175">
            <a:miter lim="400000"/>
          </a:ln>
        </p:spPr>
      </p:pic>
      <p:sp>
        <p:nvSpPr>
          <p:cNvPr id="387" name="Oval 9"/>
          <p:cNvSpPr/>
          <p:nvPr/>
        </p:nvSpPr>
        <p:spPr>
          <a:xfrm>
            <a:off x="3552122" y="3294321"/>
            <a:ext cx="272158" cy="271375"/>
          </a:xfrm>
          <a:prstGeom prst="ellipse">
            <a:avLst/>
          </a:prstGeom>
          <a:ln w="50800">
            <a:solidFill>
              <a:srgbClr val="FF0000"/>
            </a:solidFill>
          </a:ln>
        </p:spPr>
        <p:txBody>
          <a:bodyPr lIns="65023" tIns="65023" rIns="65023" bIns="65023" anchor="ctr"/>
          <a:lstStyle/>
          <a:p>
            <a:pPr algn="ctr" defTabSz="650240">
              <a:lnSpc>
                <a:spcPct val="100000"/>
              </a:lnSpc>
              <a:spcBef>
                <a:spcPts val="0"/>
              </a:spcBef>
              <a:defRPr sz="2400">
                <a:solidFill>
                  <a:srgbClr val="FFFFFF"/>
                </a:solidFill>
                <a:latin typeface="Calibri"/>
                <a:ea typeface="Calibri"/>
                <a:cs typeface="Calibri"/>
                <a:sym typeface="Calibri"/>
              </a:defRPr>
            </a:pPr>
          </a:p>
        </p:txBody>
      </p:sp>
      <p:grpSp>
        <p:nvGrpSpPr>
          <p:cNvPr id="390" name="Rectangle 5"/>
          <p:cNvGrpSpPr/>
          <p:nvPr/>
        </p:nvGrpSpPr>
        <p:grpSpPr>
          <a:xfrm>
            <a:off x="1223751" y="1651716"/>
            <a:ext cx="3517594" cy="898716"/>
            <a:chOff x="0" y="0"/>
            <a:chExt cx="3517593" cy="898715"/>
          </a:xfrm>
        </p:grpSpPr>
        <p:sp>
          <p:nvSpPr>
            <p:cNvPr id="388" name="Rectangle"/>
            <p:cNvSpPr/>
            <p:nvPr/>
          </p:nvSpPr>
          <p:spPr>
            <a:xfrm>
              <a:off x="0" y="-1"/>
              <a:ext cx="3517594" cy="898717"/>
            </a:xfrm>
            <a:prstGeom prst="rect">
              <a:avLst/>
            </a:prstGeom>
            <a:solidFill>
              <a:srgbClr val="C0504D"/>
            </a:solidFill>
            <a:ln w="12700" cap="flat">
              <a:solidFill>
                <a:srgbClr val="000000"/>
              </a:solidFill>
              <a:prstDash val="solid"/>
              <a:round/>
            </a:ln>
            <a:effectLst/>
          </p:spPr>
          <p:txBody>
            <a:bodyPr wrap="square" lIns="65023" tIns="65023" rIns="65023" bIns="65023" numCol="1" anchor="ctr">
              <a:noAutofit/>
            </a:bodyPr>
            <a:lstStyle/>
            <a:p>
              <a:pPr algn="ctr" defTabSz="650240">
                <a:lnSpc>
                  <a:spcPct val="100000"/>
                </a:lnSpc>
                <a:spcBef>
                  <a:spcPts val="0"/>
                </a:spcBef>
                <a:defRPr b="1" sz="2400">
                  <a:latin typeface="Calibri"/>
                  <a:ea typeface="Calibri"/>
                  <a:cs typeface="Calibri"/>
                  <a:sym typeface="Calibri"/>
                </a:defRPr>
              </a:pPr>
            </a:p>
          </p:txBody>
        </p:sp>
        <p:sp>
          <p:nvSpPr>
            <p:cNvPr id="389" name="Training"/>
            <p:cNvSpPr txBox="1"/>
            <p:nvPr/>
          </p:nvSpPr>
          <p:spPr>
            <a:xfrm>
              <a:off x="65024" y="233818"/>
              <a:ext cx="3387546" cy="431079"/>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lgn="ctr" defTabSz="650240">
                <a:lnSpc>
                  <a:spcPct val="100000"/>
                </a:lnSpc>
                <a:spcBef>
                  <a:spcPts val="0"/>
                </a:spcBef>
                <a:defRPr b="1" sz="2400">
                  <a:latin typeface="Calibri"/>
                  <a:ea typeface="Calibri"/>
                  <a:cs typeface="Calibri"/>
                  <a:sym typeface="Calibri"/>
                </a:defRPr>
              </a:lvl1pPr>
            </a:lstStyle>
            <a:p>
              <a:pPr/>
              <a:r>
                <a:t>Training</a:t>
              </a:r>
            </a:p>
          </p:txBody>
        </p:sp>
      </p:grpSp>
      <p:pic>
        <p:nvPicPr>
          <p:cNvPr id="391" name="predictions.png" descr="predictions.png"/>
          <p:cNvPicPr>
            <a:picLocks noChangeAspect="1"/>
          </p:cNvPicPr>
          <p:nvPr/>
        </p:nvPicPr>
        <p:blipFill>
          <a:blip r:embed="rId5">
            <a:extLst/>
          </a:blip>
          <a:stretch>
            <a:fillRect/>
          </a:stretch>
        </p:blipFill>
        <p:spPr>
          <a:xfrm>
            <a:off x="9000636" y="2696584"/>
            <a:ext cx="2254995" cy="7046178"/>
          </a:xfrm>
          <a:prstGeom prst="rect">
            <a:avLst/>
          </a:prstGeom>
          <a:ln w="3175">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1" grpId="1"/>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5" name="predictedbrain.png" descr="predictedbrain.png"/>
          <p:cNvPicPr>
            <a:picLocks noChangeAspect="1"/>
          </p:cNvPicPr>
          <p:nvPr/>
        </p:nvPicPr>
        <p:blipFill>
          <a:blip r:embed="rId3">
            <a:extLst/>
          </a:blip>
          <a:stretch>
            <a:fillRect/>
          </a:stretch>
        </p:blipFill>
        <p:spPr>
          <a:xfrm>
            <a:off x="66823" y="3885253"/>
            <a:ext cx="12576896" cy="4369358"/>
          </a:xfrm>
          <a:prstGeom prst="rect">
            <a:avLst/>
          </a:prstGeom>
          <a:ln w="3175">
            <a:miter lim="400000"/>
          </a:ln>
        </p:spPr>
      </p:pic>
      <p:sp>
        <p:nvSpPr>
          <p:cNvPr id="396" name="Title 1"/>
          <p:cNvSpPr txBox="1"/>
          <p:nvPr>
            <p:ph type="title"/>
          </p:nvPr>
        </p:nvSpPr>
        <p:spPr>
          <a:prstGeom prst="rect">
            <a:avLst/>
          </a:prstGeom>
        </p:spPr>
        <p:txBody>
          <a:bodyPr/>
          <a:lstStyle/>
          <a:p>
            <a:pPr/>
            <a:r>
              <a:t>Predicted brain + error</a:t>
            </a:r>
          </a:p>
        </p:txBody>
      </p:sp>
      <p:sp>
        <p:nvSpPr>
          <p:cNvPr id="397" name="TextBox 4"/>
          <p:cNvSpPr txBox="1"/>
          <p:nvPr/>
        </p:nvSpPr>
        <p:spPr>
          <a:xfrm>
            <a:off x="1304665" y="2904062"/>
            <a:ext cx="1557509" cy="483367"/>
          </a:xfrm>
          <a:prstGeom prst="rect">
            <a:avLst/>
          </a:prstGeom>
          <a:ln w="3175">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defTabSz="650240">
              <a:lnSpc>
                <a:spcPct val="100000"/>
              </a:lnSpc>
              <a:spcBef>
                <a:spcPts val="0"/>
              </a:spcBef>
              <a:defRPr b="1" sz="2800">
                <a:latin typeface="Calibri"/>
                <a:ea typeface="Calibri"/>
                <a:cs typeface="Calibri"/>
                <a:sym typeface="Calibri"/>
              </a:defRPr>
            </a:lvl1pPr>
          </a:lstStyle>
          <a:p>
            <a:pPr/>
            <a:r>
              <a:t>Observed</a:t>
            </a:r>
          </a:p>
        </p:txBody>
      </p:sp>
      <p:sp>
        <p:nvSpPr>
          <p:cNvPr id="398" name="TextBox 5"/>
          <p:cNvSpPr txBox="1"/>
          <p:nvPr/>
        </p:nvSpPr>
        <p:spPr>
          <a:xfrm>
            <a:off x="8968661" y="2904062"/>
            <a:ext cx="1589284" cy="483367"/>
          </a:xfrm>
          <a:prstGeom prst="rect">
            <a:avLst/>
          </a:prstGeom>
          <a:ln w="3175">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defTabSz="650240">
              <a:lnSpc>
                <a:spcPct val="100000"/>
              </a:lnSpc>
              <a:spcBef>
                <a:spcPts val="0"/>
              </a:spcBef>
              <a:defRPr b="1" sz="2800">
                <a:latin typeface="Calibri"/>
                <a:ea typeface="Calibri"/>
                <a:cs typeface="Calibri"/>
                <a:sym typeface="Calibri"/>
              </a:defRPr>
            </a:lvl1pPr>
          </a:lstStyle>
          <a:p>
            <a:pPr/>
            <a:r>
              <a:t>PLS Fitted</a:t>
            </a:r>
          </a:p>
        </p:txBody>
      </p:sp>
      <p:sp>
        <p:nvSpPr>
          <p:cNvPr id="399" name="TextBox 6"/>
          <p:cNvSpPr txBox="1"/>
          <p:nvPr/>
        </p:nvSpPr>
        <p:spPr>
          <a:xfrm>
            <a:off x="6244198" y="2904062"/>
            <a:ext cx="882251" cy="483367"/>
          </a:xfrm>
          <a:prstGeom prst="rect">
            <a:avLst/>
          </a:prstGeom>
          <a:ln w="3175">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defTabSz="650240">
              <a:lnSpc>
                <a:spcPct val="100000"/>
              </a:lnSpc>
              <a:spcBef>
                <a:spcPts val="0"/>
              </a:spcBef>
              <a:defRPr b="1" sz="2800">
                <a:latin typeface="Calibri"/>
                <a:ea typeface="Calibri"/>
                <a:cs typeface="Calibri"/>
                <a:sym typeface="Calibri"/>
              </a:defRPr>
            </a:lvl1pPr>
          </a:lstStyle>
          <a:p>
            <a:pPr/>
            <a:r>
              <a:t>Error</a:t>
            </a:r>
          </a:p>
        </p:txBody>
      </p:sp>
      <p:sp>
        <p:nvSpPr>
          <p:cNvPr id="400" name="Rectangle 11"/>
          <p:cNvSpPr/>
          <p:nvPr/>
        </p:nvSpPr>
        <p:spPr>
          <a:xfrm>
            <a:off x="3760080" y="2957742"/>
            <a:ext cx="3951112" cy="5228336"/>
          </a:xfrm>
          <a:prstGeom prst="rect">
            <a:avLst/>
          </a:prstGeom>
          <a:solidFill>
            <a:srgbClr val="FFFFFF"/>
          </a:solidFill>
          <a:ln w="12700">
            <a:solidFill>
              <a:srgbClr val="FFFFFF"/>
            </a:solidFill>
          </a:ln>
        </p:spPr>
        <p:txBody>
          <a:bodyPr lIns="65023" tIns="65023" rIns="65023" bIns="65023" anchor="ctr"/>
          <a:lstStyle/>
          <a:p>
            <a:pPr algn="ctr" defTabSz="650240">
              <a:lnSpc>
                <a:spcPct val="100000"/>
              </a:lnSpc>
              <a:spcBef>
                <a:spcPts val="0"/>
              </a:spcBef>
              <a:defRPr sz="2400">
                <a:solidFill>
                  <a:srgbClr val="FFFFFF"/>
                </a:solidFill>
                <a:latin typeface="Calibri"/>
                <a:ea typeface="Calibri"/>
                <a:cs typeface="Calibri"/>
                <a:sym typeface="Calibri"/>
              </a:defRPr>
            </a:pPr>
          </a:p>
        </p:txBody>
      </p:sp>
      <p:sp>
        <p:nvSpPr>
          <p:cNvPr id="401" name="Rectangle 11"/>
          <p:cNvSpPr/>
          <p:nvPr/>
        </p:nvSpPr>
        <p:spPr>
          <a:xfrm>
            <a:off x="7787747" y="2520208"/>
            <a:ext cx="3445678" cy="5228336"/>
          </a:xfrm>
          <a:prstGeom prst="rect">
            <a:avLst/>
          </a:prstGeom>
          <a:solidFill>
            <a:srgbClr val="FFFFFF"/>
          </a:solidFill>
          <a:ln w="12700">
            <a:solidFill>
              <a:srgbClr val="FFFFFF"/>
            </a:solidFill>
          </a:ln>
        </p:spPr>
        <p:txBody>
          <a:bodyPr lIns="65023" tIns="65023" rIns="65023" bIns="65023" anchor="ctr"/>
          <a:lstStyle/>
          <a:p>
            <a:pPr algn="ctr" defTabSz="650240">
              <a:lnSpc>
                <a:spcPct val="100000"/>
              </a:lnSpc>
              <a:spcBef>
                <a:spcPts val="0"/>
              </a:spcBef>
              <a:defRPr sz="2400">
                <a:solidFill>
                  <a:srgbClr val="FFFFFF"/>
                </a:solidFill>
                <a:latin typeface="Calibri"/>
                <a:ea typeface="Calibri"/>
                <a:cs typeface="Calibri"/>
                <a:sym typeface="Calibri"/>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0" presetID="1" grpId="1" fill="hold">
                                  <p:stCondLst>
                                    <p:cond delay="0"/>
                                  </p:stCondLst>
                                  <p:iterate type="el" backwards="0">
                                    <p:tmAbs val="0"/>
                                  </p:iterate>
                                  <p:childTnLst>
                                    <p:set>
                                      <p:cBhvr>
                                        <p:cTn id="6" fill="hold">
                                          <p:stCondLst>
                                            <p:cond delay="0"/>
                                          </p:stCondLst>
                                        </p:cTn>
                                        <p:tgtEl>
                                          <p:spTgt spid="40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Class="exit" nodeType="clickEffect" presetSubtype="0" presetID="1" grpId="2" fill="hold">
                                  <p:stCondLst>
                                    <p:cond delay="0"/>
                                  </p:stCondLst>
                                  <p:iterate type="el" backwards="0">
                                    <p:tmAbs val="0"/>
                                  </p:iterate>
                                  <p:childTnLst>
                                    <p:set>
                                      <p:cBhvr>
                                        <p:cTn id="10" fill="hold">
                                          <p:stCondLst>
                                            <p:cond delay="0"/>
                                          </p:stCondLst>
                                        </p:cTn>
                                        <p:tgtEl>
                                          <p:spTgt spid="40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00" grpId="2"/>
      <p:bldP build="whole" bldLvl="1" animBg="1" rev="0" advAuto="0" spid="401" grpId="1"/>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5" name="ErrVExtremity.pdf" descr="ErrVExtremity.pdf"/>
          <p:cNvPicPr>
            <a:picLocks noChangeAspect="1"/>
          </p:cNvPicPr>
          <p:nvPr/>
        </p:nvPicPr>
        <p:blipFill>
          <a:blip r:embed="rId2">
            <a:extLst/>
          </a:blip>
          <a:stretch>
            <a:fillRect/>
          </a:stretch>
        </p:blipFill>
        <p:spPr>
          <a:xfrm>
            <a:off x="179108" y="4633565"/>
            <a:ext cx="6405922" cy="4530583"/>
          </a:xfrm>
          <a:prstGeom prst="rect">
            <a:avLst/>
          </a:prstGeom>
          <a:ln w="3175">
            <a:miter lim="400000"/>
          </a:ln>
        </p:spPr>
      </p:pic>
      <p:pic>
        <p:nvPicPr>
          <p:cNvPr id="406" name="ErrVCenterDist.pdf" descr="ErrVCenterDist.pdf"/>
          <p:cNvPicPr>
            <a:picLocks noChangeAspect="1"/>
          </p:cNvPicPr>
          <p:nvPr/>
        </p:nvPicPr>
        <p:blipFill>
          <a:blip r:embed="rId3">
            <a:extLst/>
          </a:blip>
          <a:stretch>
            <a:fillRect/>
          </a:stretch>
        </p:blipFill>
        <p:spPr>
          <a:xfrm>
            <a:off x="6577563" y="4632176"/>
            <a:ext cx="6405922" cy="4533361"/>
          </a:xfrm>
          <a:prstGeom prst="rect">
            <a:avLst/>
          </a:prstGeom>
          <a:ln w="3175">
            <a:miter lim="400000"/>
          </a:ln>
        </p:spPr>
      </p:pic>
      <p:pic>
        <p:nvPicPr>
          <p:cNvPr id="407" name="brain_plot_error_YZ.png" descr="brain_plot_error_YZ.png"/>
          <p:cNvPicPr>
            <a:picLocks noChangeAspect="1"/>
          </p:cNvPicPr>
          <p:nvPr/>
        </p:nvPicPr>
        <p:blipFill>
          <a:blip r:embed="rId4">
            <a:extLst/>
          </a:blip>
          <a:stretch>
            <a:fillRect/>
          </a:stretch>
        </p:blipFill>
        <p:spPr>
          <a:xfrm>
            <a:off x="4083511" y="466647"/>
            <a:ext cx="3865021" cy="3865021"/>
          </a:xfrm>
          <a:prstGeom prst="rect">
            <a:avLst/>
          </a:prstGeom>
          <a:ln w="3175">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 name="Model Interpretation"/>
          <p:cNvSpPr txBox="1"/>
          <p:nvPr>
            <p:ph type="body" sz="quarter" idx="1"/>
          </p:nvPr>
        </p:nvSpPr>
        <p:spPr>
          <a:prstGeom prst="rect">
            <a:avLst/>
          </a:prstGeom>
        </p:spPr>
        <p:txBody>
          <a:bodyPr/>
          <a:lstStyle>
            <a:lvl1pPr>
              <a:defRPr spc="-119" sz="6000"/>
            </a:lvl1pPr>
          </a:lstStyle>
          <a:p>
            <a:pPr/>
            <a:r>
              <a:t>Model Interpretation</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Title 1"/>
          <p:cNvSpPr txBox="1"/>
          <p:nvPr>
            <p:ph type="title"/>
          </p:nvPr>
        </p:nvSpPr>
        <p:spPr>
          <a:xfrm>
            <a:off x="650238" y="45768"/>
            <a:ext cx="11704324" cy="1625601"/>
          </a:xfrm>
          <a:prstGeom prst="rect">
            <a:avLst/>
          </a:prstGeom>
        </p:spPr>
        <p:txBody>
          <a:bodyPr/>
          <a:lstStyle/>
          <a:p>
            <a:pPr/>
            <a:r>
              <a:t>Functional topography of the brain</a:t>
            </a:r>
          </a:p>
        </p:txBody>
      </p:sp>
      <p:pic>
        <p:nvPicPr>
          <p:cNvPr id="204" name="Picture 3" descr="Picture 3"/>
          <p:cNvPicPr>
            <a:picLocks noChangeAspect="1"/>
          </p:cNvPicPr>
          <p:nvPr/>
        </p:nvPicPr>
        <p:blipFill>
          <a:blip r:embed="rId3">
            <a:extLst/>
          </a:blip>
          <a:stretch>
            <a:fillRect/>
          </a:stretch>
        </p:blipFill>
        <p:spPr>
          <a:xfrm>
            <a:off x="3886299" y="5602518"/>
            <a:ext cx="4882407" cy="3318511"/>
          </a:xfrm>
          <a:prstGeom prst="rect">
            <a:avLst/>
          </a:prstGeom>
          <a:ln w="3175">
            <a:miter lim="400000"/>
          </a:ln>
        </p:spPr>
      </p:pic>
      <p:pic>
        <p:nvPicPr>
          <p:cNvPr id="205" name="Picture 4" descr="Picture 4"/>
          <p:cNvPicPr>
            <a:picLocks noChangeAspect="1"/>
          </p:cNvPicPr>
          <p:nvPr/>
        </p:nvPicPr>
        <p:blipFill>
          <a:blip r:embed="rId4">
            <a:extLst/>
          </a:blip>
          <a:stretch>
            <a:fillRect/>
          </a:stretch>
        </p:blipFill>
        <p:spPr>
          <a:xfrm>
            <a:off x="9194278" y="5278668"/>
            <a:ext cx="3629071" cy="3763009"/>
          </a:xfrm>
          <a:prstGeom prst="rect">
            <a:avLst/>
          </a:prstGeom>
          <a:ln w="3175">
            <a:miter lim="400000"/>
          </a:ln>
        </p:spPr>
      </p:pic>
      <p:sp>
        <p:nvSpPr>
          <p:cNvPr id="206" name="TextBox 5"/>
          <p:cNvSpPr txBox="1"/>
          <p:nvPr/>
        </p:nvSpPr>
        <p:spPr>
          <a:xfrm>
            <a:off x="4610230" y="8863190"/>
            <a:ext cx="2839662" cy="799376"/>
          </a:xfrm>
          <a:prstGeom prst="rect">
            <a:avLst/>
          </a:prstGeom>
          <a:ln w="3175">
            <a:miter lim="400000"/>
          </a:ln>
          <a:extLst>
            <a:ext uri="{C572A759-6A51-4108-AA02-DFA0A04FC94B}">
              <ma14:wrappingTextBoxFlag xmlns:ma14="http://schemas.microsoft.com/office/mac/drawingml/2011/main" val="1"/>
            </a:ext>
          </a:extLst>
        </p:spPr>
        <p:txBody>
          <a:bodyPr wrap="none" lIns="65022" tIns="65022" rIns="65022" bIns="65022">
            <a:spAutoFit/>
          </a:bodyPr>
          <a:lstStyle/>
          <a:p>
            <a:pPr defTabSz="650240">
              <a:lnSpc>
                <a:spcPct val="100000"/>
              </a:lnSpc>
              <a:spcBef>
                <a:spcPts val="0"/>
              </a:spcBef>
              <a:defRPr sz="2400">
                <a:latin typeface="Calibri"/>
                <a:ea typeface="Calibri"/>
                <a:cs typeface="Calibri"/>
                <a:sym typeface="Calibri"/>
              </a:defRPr>
            </a:pPr>
            <a:r>
              <a:t>Cahalane et al. (2012)</a:t>
            </a:r>
          </a:p>
          <a:p>
            <a:pPr defTabSz="650240">
              <a:lnSpc>
                <a:spcPct val="100000"/>
              </a:lnSpc>
              <a:spcBef>
                <a:spcPts val="0"/>
              </a:spcBef>
              <a:defRPr i="1" sz="2400">
                <a:latin typeface="Calibri"/>
                <a:ea typeface="Calibri"/>
                <a:cs typeface="Calibri"/>
                <a:sym typeface="Calibri"/>
              </a:defRPr>
            </a:pPr>
            <a:r>
              <a:t>Front. Neuroanat.</a:t>
            </a:r>
          </a:p>
        </p:txBody>
      </p:sp>
      <p:sp>
        <p:nvSpPr>
          <p:cNvPr id="207" name="TextBox 6"/>
          <p:cNvSpPr txBox="1"/>
          <p:nvPr/>
        </p:nvSpPr>
        <p:spPr>
          <a:xfrm>
            <a:off x="9628058" y="8948749"/>
            <a:ext cx="2920326" cy="799377"/>
          </a:xfrm>
          <a:prstGeom prst="rect">
            <a:avLst/>
          </a:prstGeom>
          <a:ln w="3175">
            <a:miter lim="400000"/>
          </a:ln>
          <a:extLst>
            <a:ext uri="{C572A759-6A51-4108-AA02-DFA0A04FC94B}">
              <ma14:wrappingTextBoxFlag xmlns:ma14="http://schemas.microsoft.com/office/mac/drawingml/2011/main" val="1"/>
            </a:ext>
          </a:extLst>
        </p:spPr>
        <p:txBody>
          <a:bodyPr wrap="none" lIns="65022" tIns="65022" rIns="65022" bIns="65022">
            <a:spAutoFit/>
          </a:bodyPr>
          <a:lstStyle/>
          <a:p>
            <a:pPr defTabSz="650240">
              <a:lnSpc>
                <a:spcPct val="100000"/>
              </a:lnSpc>
              <a:spcBef>
                <a:spcPts val="0"/>
              </a:spcBef>
              <a:defRPr sz="2400">
                <a:latin typeface="Calibri"/>
                <a:ea typeface="Calibri"/>
                <a:cs typeface="Calibri"/>
                <a:sym typeface="Calibri"/>
              </a:defRPr>
            </a:pPr>
            <a:r>
              <a:t>Margulies et al. (2016)</a:t>
            </a:r>
          </a:p>
          <a:p>
            <a:pPr defTabSz="650240">
              <a:lnSpc>
                <a:spcPct val="100000"/>
              </a:lnSpc>
              <a:spcBef>
                <a:spcPts val="0"/>
              </a:spcBef>
              <a:defRPr i="1" sz="2400">
                <a:latin typeface="Calibri"/>
                <a:ea typeface="Calibri"/>
                <a:cs typeface="Calibri"/>
                <a:sym typeface="Calibri"/>
              </a:defRPr>
            </a:pPr>
            <a:r>
              <a:t>PNAS</a:t>
            </a:r>
          </a:p>
        </p:txBody>
      </p:sp>
      <p:pic>
        <p:nvPicPr>
          <p:cNvPr id="208" name="Picture 7" descr="Picture 7"/>
          <p:cNvPicPr>
            <a:picLocks noChangeAspect="1"/>
          </p:cNvPicPr>
          <p:nvPr/>
        </p:nvPicPr>
        <p:blipFill>
          <a:blip r:embed="rId5">
            <a:extLst/>
          </a:blip>
          <a:stretch>
            <a:fillRect/>
          </a:stretch>
        </p:blipFill>
        <p:spPr>
          <a:xfrm>
            <a:off x="155753" y="6083034"/>
            <a:ext cx="3115071" cy="2357478"/>
          </a:xfrm>
          <a:prstGeom prst="rect">
            <a:avLst/>
          </a:prstGeom>
          <a:ln w="3175">
            <a:miter lim="400000"/>
          </a:ln>
        </p:spPr>
      </p:pic>
      <p:sp>
        <p:nvSpPr>
          <p:cNvPr id="209" name="TextBox 8"/>
          <p:cNvSpPr txBox="1"/>
          <p:nvPr/>
        </p:nvSpPr>
        <p:spPr>
          <a:xfrm>
            <a:off x="494061" y="8834373"/>
            <a:ext cx="2800222" cy="799376"/>
          </a:xfrm>
          <a:prstGeom prst="rect">
            <a:avLst/>
          </a:prstGeom>
          <a:ln w="3175">
            <a:miter lim="400000"/>
          </a:ln>
          <a:extLst>
            <a:ext uri="{C572A759-6A51-4108-AA02-DFA0A04FC94B}">
              <ma14:wrappingTextBoxFlag xmlns:ma14="http://schemas.microsoft.com/office/mac/drawingml/2011/main" val="1"/>
            </a:ext>
          </a:extLst>
        </p:spPr>
        <p:txBody>
          <a:bodyPr wrap="none" lIns="65022" tIns="65022" rIns="65022" bIns="65022">
            <a:spAutoFit/>
          </a:bodyPr>
          <a:lstStyle/>
          <a:p>
            <a:pPr defTabSz="650240">
              <a:lnSpc>
                <a:spcPct val="100000"/>
              </a:lnSpc>
              <a:spcBef>
                <a:spcPts val="0"/>
              </a:spcBef>
              <a:defRPr sz="2400">
                <a:latin typeface="Calibri"/>
                <a:ea typeface="Calibri"/>
                <a:cs typeface="Calibri"/>
                <a:sym typeface="Calibri"/>
              </a:defRPr>
            </a:pPr>
            <a:r>
              <a:t>Giaccio et al. (2006)</a:t>
            </a:r>
          </a:p>
          <a:p>
            <a:pPr defTabSz="650240">
              <a:lnSpc>
                <a:spcPct val="100000"/>
              </a:lnSpc>
              <a:spcBef>
                <a:spcPts val="0"/>
              </a:spcBef>
              <a:defRPr i="1" sz="2400">
                <a:latin typeface="Calibri"/>
                <a:ea typeface="Calibri"/>
                <a:cs typeface="Calibri"/>
                <a:sym typeface="Calibri"/>
              </a:defRPr>
            </a:pPr>
            <a:r>
              <a:t>Neurosci. Biobeh. Rev</a:t>
            </a:r>
          </a:p>
        </p:txBody>
      </p:sp>
      <p:pic>
        <p:nvPicPr>
          <p:cNvPr id="210" name="Picture 10" descr="Picture 10"/>
          <p:cNvPicPr>
            <a:picLocks noChangeAspect="1"/>
          </p:cNvPicPr>
          <p:nvPr/>
        </p:nvPicPr>
        <p:blipFill>
          <a:blip r:embed="rId6">
            <a:extLst/>
          </a:blip>
          <a:stretch>
            <a:fillRect/>
          </a:stretch>
        </p:blipFill>
        <p:spPr>
          <a:xfrm>
            <a:off x="6331280" y="1671367"/>
            <a:ext cx="6673521" cy="3135211"/>
          </a:xfrm>
          <a:prstGeom prst="rect">
            <a:avLst/>
          </a:prstGeom>
          <a:ln w="3175">
            <a:miter lim="400000"/>
          </a:ln>
        </p:spPr>
      </p:pic>
      <p:sp>
        <p:nvSpPr>
          <p:cNvPr id="211" name="TextBox 11"/>
          <p:cNvSpPr txBox="1"/>
          <p:nvPr/>
        </p:nvSpPr>
        <p:spPr>
          <a:xfrm>
            <a:off x="9032988" y="4654479"/>
            <a:ext cx="3473074" cy="431076"/>
          </a:xfrm>
          <a:prstGeom prst="rect">
            <a:avLst/>
          </a:prstGeom>
          <a:ln w="3175">
            <a:miter lim="400000"/>
          </a:ln>
          <a:extLst>
            <a:ext uri="{C572A759-6A51-4108-AA02-DFA0A04FC94B}">
              <ma14:wrappingTextBoxFlag xmlns:ma14="http://schemas.microsoft.com/office/mac/drawingml/2011/main" val="1"/>
            </a:ext>
          </a:extLst>
        </p:spPr>
        <p:txBody>
          <a:bodyPr wrap="none" lIns="65022" tIns="65022" rIns="65022" bIns="65022">
            <a:spAutoFit/>
          </a:bodyPr>
          <a:lstStyle/>
          <a:p>
            <a:pPr defTabSz="650240">
              <a:lnSpc>
                <a:spcPct val="100000"/>
              </a:lnSpc>
              <a:spcBef>
                <a:spcPts val="0"/>
              </a:spcBef>
              <a:defRPr sz="2400">
                <a:latin typeface="Calibri"/>
                <a:ea typeface="Calibri"/>
                <a:cs typeface="Calibri"/>
                <a:sym typeface="Calibri"/>
              </a:defRPr>
            </a:pPr>
            <a:r>
              <a:t>Cadwell et al. 2016 </a:t>
            </a:r>
            <a:r>
              <a:rPr i="1"/>
              <a:t>Neuron</a:t>
            </a:r>
          </a:p>
        </p:txBody>
      </p:sp>
      <p:sp>
        <p:nvSpPr>
          <p:cNvPr id="212" name="TextBox 12"/>
          <p:cNvSpPr txBox="1"/>
          <p:nvPr/>
        </p:nvSpPr>
        <p:spPr>
          <a:xfrm>
            <a:off x="494061" y="1747138"/>
            <a:ext cx="4951483" cy="3435718"/>
          </a:xfrm>
          <a:prstGeom prst="rect">
            <a:avLst/>
          </a:prstGeom>
          <a:ln w="3175">
            <a:miter lim="400000"/>
          </a:ln>
          <a:extLst>
            <a:ext uri="{C572A759-6A51-4108-AA02-DFA0A04FC94B}">
              <ma14:wrappingTextBoxFlag xmlns:ma14="http://schemas.microsoft.com/office/mac/drawingml/2011/main" val="1"/>
            </a:ext>
          </a:extLst>
        </p:spPr>
        <p:txBody>
          <a:bodyPr wrap="none" lIns="65022" tIns="65022" rIns="65022" bIns="65022">
            <a:spAutoFit/>
          </a:bodyPr>
          <a:lstStyle/>
          <a:p>
            <a:pPr marL="628650" indent="-628650" defTabSz="650240">
              <a:lnSpc>
                <a:spcPct val="100000"/>
              </a:lnSpc>
              <a:spcBef>
                <a:spcPts val="0"/>
              </a:spcBef>
              <a:buSzPct val="100000"/>
              <a:buFont typeface="Arial"/>
              <a:buChar char="•"/>
              <a:defRPr sz="4400">
                <a:latin typeface="Calibri"/>
                <a:ea typeface="Calibri"/>
                <a:cs typeface="Calibri"/>
                <a:sym typeface="Calibri"/>
              </a:defRPr>
            </a:pPr>
            <a:r>
              <a:t>Brain </a:t>
            </a:r>
            <a:r>
              <a:rPr>
                <a:solidFill>
                  <a:srgbClr val="558ED5"/>
                </a:solidFill>
              </a:rPr>
              <a:t>Re</a:t>
            </a:r>
            <a:r>
              <a:rPr>
                <a:solidFill>
                  <a:schemeClr val="accent5">
                    <a:hueOff val="-82419"/>
                    <a:satOff val="-9513"/>
                    <a:lumOff val="-16343"/>
                  </a:schemeClr>
                </a:solidFill>
              </a:rPr>
              <a:t>gio</a:t>
            </a:r>
            <a:r>
              <a:rPr>
                <a:solidFill>
                  <a:srgbClr val="77933C"/>
                </a:solidFill>
              </a:rPr>
              <a:t>ns</a:t>
            </a:r>
            <a:endParaRPr>
              <a:solidFill>
                <a:srgbClr val="604A7B"/>
              </a:solidFill>
            </a:endParaRPr>
          </a:p>
          <a:p>
            <a:pPr marL="628650" indent="-628650" defTabSz="650240">
              <a:lnSpc>
                <a:spcPct val="100000"/>
              </a:lnSpc>
              <a:spcBef>
                <a:spcPts val="0"/>
              </a:spcBef>
              <a:buSzPct val="100000"/>
              <a:buFont typeface="Arial"/>
              <a:buChar char="•"/>
              <a:defRPr sz="4400">
                <a:latin typeface="Calibri"/>
                <a:ea typeface="Calibri"/>
                <a:cs typeface="Calibri"/>
                <a:sym typeface="Calibri"/>
              </a:defRPr>
            </a:pPr>
          </a:p>
          <a:p>
            <a:pPr marL="628650" indent="-628650" defTabSz="650240">
              <a:lnSpc>
                <a:spcPct val="100000"/>
              </a:lnSpc>
              <a:spcBef>
                <a:spcPts val="0"/>
              </a:spcBef>
              <a:buSzPct val="100000"/>
              <a:buFont typeface="Arial"/>
              <a:buChar char="•"/>
              <a:defRPr sz="4400">
                <a:latin typeface="Calibri"/>
                <a:ea typeface="Calibri"/>
                <a:cs typeface="Calibri"/>
                <a:sym typeface="Calibri"/>
              </a:defRPr>
            </a:pPr>
            <a:r>
              <a:t>Brain </a:t>
            </a:r>
            <a:r>
              <a:rPr>
                <a:solidFill>
                  <a:srgbClr val="632523"/>
                </a:solidFill>
              </a:rPr>
              <a:t>Gr</a:t>
            </a:r>
            <a:r>
              <a:rPr>
                <a:solidFill>
                  <a:srgbClr val="953735"/>
                </a:solidFill>
              </a:rPr>
              <a:t>ad</a:t>
            </a:r>
            <a:r>
              <a:rPr>
                <a:solidFill>
                  <a:srgbClr val="D99694"/>
                </a:solidFill>
              </a:rPr>
              <a:t>ie</a:t>
            </a:r>
            <a:r>
              <a:rPr>
                <a:solidFill>
                  <a:srgbClr val="E6B9B8"/>
                </a:solidFill>
              </a:rPr>
              <a:t>nt</a:t>
            </a:r>
            <a:r>
              <a:rPr>
                <a:solidFill>
                  <a:srgbClr val="F2DCDB"/>
                </a:solidFill>
              </a:rPr>
              <a:t>s</a:t>
            </a:r>
            <a:endParaRPr>
              <a:solidFill>
                <a:srgbClr val="F2DCDB"/>
              </a:solidFill>
            </a:endParaRPr>
          </a:p>
          <a:p>
            <a:pPr marL="628650" indent="-628650" defTabSz="650240">
              <a:lnSpc>
                <a:spcPct val="100000"/>
              </a:lnSpc>
              <a:spcBef>
                <a:spcPts val="0"/>
              </a:spcBef>
              <a:buSzPct val="100000"/>
              <a:buFont typeface="Arial"/>
              <a:buChar char="•"/>
              <a:defRPr sz="4400">
                <a:latin typeface="Calibri"/>
                <a:ea typeface="Calibri"/>
                <a:cs typeface="Calibri"/>
                <a:sym typeface="Calibri"/>
              </a:defRPr>
            </a:pPr>
          </a:p>
          <a:p>
            <a:pPr marL="628650" indent="-628650" defTabSz="650240">
              <a:lnSpc>
                <a:spcPct val="100000"/>
              </a:lnSpc>
              <a:spcBef>
                <a:spcPts val="0"/>
              </a:spcBef>
              <a:buSzPct val="100000"/>
              <a:buFont typeface="Arial"/>
              <a:buChar char="•"/>
              <a:defRPr sz="4400">
                <a:latin typeface="Calibri"/>
                <a:ea typeface="Calibri"/>
                <a:cs typeface="Calibri"/>
                <a:sym typeface="Calibri"/>
              </a:defRPr>
            </a:pPr>
            <a:r>
              <a:t>Brain Organization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12">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12">
                                            <p:txEl>
                                              <p:pRg st="0" end="0"/>
                                            </p:txEl>
                                          </p:spTgt>
                                        </p:tgtEl>
                                        <p:attrNameLst>
                                          <p:attrName>style.visibility</p:attrName>
                                        </p:attrNameLst>
                                      </p:cBhvr>
                                      <p:to>
                                        <p:strVal val="visible"/>
                                      </p:to>
                                    </p:set>
                                  </p:childTnLst>
                                </p:cTn>
                              </p:par>
                            </p:childTnLst>
                          </p:cTn>
                        </p:par>
                        <p:par>
                          <p:cTn id="9" fill="hold">
                            <p:stCondLst>
                              <p:cond delay="0"/>
                            </p:stCondLst>
                            <p:childTnLst>
                              <p:par>
                                <p:cTn id="10" presetClass="entr" nodeType="afterEffect" presetSubtype="0" presetID="1" grpId="1" fill="hold">
                                  <p:stCondLst>
                                    <p:cond delay="0"/>
                                  </p:stCondLst>
                                  <p:iterate type="el" backwards="0">
                                    <p:tmAbs val="0"/>
                                  </p:iterate>
                                  <p:childTnLst>
                                    <p:set>
                                      <p:cBhvr>
                                        <p:cTn id="11" fill="hold"/>
                                        <p:tgtEl>
                                          <p:spTgt spid="212">
                                            <p:txEl>
                                              <p:pRg st="1" end="1"/>
                                            </p:txEl>
                                          </p:spTgt>
                                        </p:tgtEl>
                                        <p:attrNameLst>
                                          <p:attrName>style.visibility</p:attrName>
                                        </p:attrNameLst>
                                      </p:cBhvr>
                                      <p:to>
                                        <p:strVal val="visible"/>
                                      </p:to>
                                    </p:set>
                                  </p:childTnLst>
                                </p:cTn>
                              </p:par>
                            </p:childTnLst>
                          </p:cTn>
                        </p:par>
                        <p:par>
                          <p:cTn id="12" fill="hold">
                            <p:stCondLst>
                              <p:cond delay="0"/>
                            </p:stCondLst>
                            <p:childTnLst>
                              <p:par>
                                <p:cTn id="13" presetClass="entr" nodeType="afterEffect" presetSubtype="0" presetID="1" grpId="2" fill="hold">
                                  <p:stCondLst>
                                    <p:cond delay="0"/>
                                  </p:stCondLst>
                                  <p:iterate type="el" backwards="0">
                                    <p:tmAbs val="0"/>
                                  </p:iterate>
                                  <p:childTnLst>
                                    <p:set>
                                      <p:cBhvr>
                                        <p:cTn id="14" fill="hold"/>
                                        <p:tgtEl>
                                          <p:spTgt spid="210"/>
                                        </p:tgtEl>
                                        <p:attrNameLst>
                                          <p:attrName>style.visibility</p:attrName>
                                        </p:attrNameLst>
                                      </p:cBhvr>
                                      <p:to>
                                        <p:strVal val="visible"/>
                                      </p:to>
                                    </p:set>
                                  </p:childTnLst>
                                </p:cTn>
                              </p:par>
                            </p:childTnLst>
                          </p:cTn>
                        </p:par>
                        <p:par>
                          <p:cTn id="15" fill="hold">
                            <p:stCondLst>
                              <p:cond delay="0"/>
                            </p:stCondLst>
                            <p:childTnLst>
                              <p:par>
                                <p:cTn id="16" presetClass="entr" nodeType="afterEffect" presetSubtype="0" presetID="1" grpId="3" fill="hold">
                                  <p:stCondLst>
                                    <p:cond delay="0"/>
                                  </p:stCondLst>
                                  <p:iterate type="el" backwards="0">
                                    <p:tmAbs val="0"/>
                                  </p:iterate>
                                  <p:childTnLst>
                                    <p:set>
                                      <p:cBhvr>
                                        <p:cTn id="17" fill="hold"/>
                                        <p:tgtEl>
                                          <p:spTgt spid="21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0" presetID="1" grpId="4" fill="hold">
                                  <p:stCondLst>
                                    <p:cond delay="0"/>
                                  </p:stCondLst>
                                  <p:iterate type="el" backwards="0">
                                    <p:tmAbs val="0"/>
                                  </p:iterate>
                                  <p:childTnLst>
                                    <p:set>
                                      <p:cBhvr>
                                        <p:cTn id="21" fill="hold"/>
                                        <p:tgtEl>
                                          <p:spTgt spid="208"/>
                                        </p:tgtEl>
                                        <p:attrNameLst>
                                          <p:attrName>style.visibility</p:attrName>
                                        </p:attrNameLst>
                                      </p:cBhvr>
                                      <p:to>
                                        <p:strVal val="visible"/>
                                      </p:to>
                                    </p:set>
                                  </p:childTnLst>
                                </p:cTn>
                              </p:par>
                            </p:childTnLst>
                          </p:cTn>
                        </p:par>
                        <p:par>
                          <p:cTn id="22" fill="hold">
                            <p:stCondLst>
                              <p:cond delay="0"/>
                            </p:stCondLst>
                            <p:childTnLst>
                              <p:par>
                                <p:cTn id="23" presetClass="entr" nodeType="afterEffect" presetSubtype="0" presetID="1" grpId="5" fill="hold">
                                  <p:stCondLst>
                                    <p:cond delay="0"/>
                                  </p:stCondLst>
                                  <p:iterate type="el" backwards="0">
                                    <p:tmAbs val="0"/>
                                  </p:iterate>
                                  <p:childTnLst>
                                    <p:set>
                                      <p:cBhvr>
                                        <p:cTn id="24" fill="hold"/>
                                        <p:tgtEl>
                                          <p:spTgt spid="209"/>
                                        </p:tgtEl>
                                        <p:attrNameLst>
                                          <p:attrName>style.visibility</p:attrName>
                                        </p:attrNameLst>
                                      </p:cBhvr>
                                      <p:to>
                                        <p:strVal val="visible"/>
                                      </p:to>
                                    </p:set>
                                  </p:childTnLst>
                                </p:cTn>
                              </p:par>
                            </p:childTnLst>
                          </p:cTn>
                        </p:par>
                        <p:par>
                          <p:cTn id="25" fill="hold">
                            <p:stCondLst>
                              <p:cond delay="0"/>
                            </p:stCondLst>
                            <p:childTnLst>
                              <p:par>
                                <p:cTn id="26" presetClass="entr" nodeType="afterEffect" presetSubtype="0" presetID="1" grpId="6" fill="hold">
                                  <p:stCondLst>
                                    <p:cond delay="0"/>
                                  </p:stCondLst>
                                  <p:iterate type="el" backwards="0">
                                    <p:tmAbs val="0"/>
                                  </p:iterate>
                                  <p:childTnLst>
                                    <p:set>
                                      <p:cBhvr>
                                        <p:cTn id="27" fill="hold"/>
                                        <p:tgtEl>
                                          <p:spTgt spid="204"/>
                                        </p:tgtEl>
                                        <p:attrNameLst>
                                          <p:attrName>style.visibility</p:attrName>
                                        </p:attrNameLst>
                                      </p:cBhvr>
                                      <p:to>
                                        <p:strVal val="visible"/>
                                      </p:to>
                                    </p:set>
                                  </p:childTnLst>
                                </p:cTn>
                              </p:par>
                            </p:childTnLst>
                          </p:cTn>
                        </p:par>
                        <p:par>
                          <p:cTn id="28" fill="hold">
                            <p:stCondLst>
                              <p:cond delay="0"/>
                            </p:stCondLst>
                            <p:childTnLst>
                              <p:par>
                                <p:cTn id="29" presetClass="entr" nodeType="afterEffect" presetSubtype="0" presetID="1" grpId="7" fill="hold">
                                  <p:stCondLst>
                                    <p:cond delay="0"/>
                                  </p:stCondLst>
                                  <p:iterate type="el" backwards="0">
                                    <p:tmAbs val="0"/>
                                  </p:iterate>
                                  <p:childTnLst>
                                    <p:set>
                                      <p:cBhvr>
                                        <p:cTn id="30" fill="hold"/>
                                        <p:tgtEl>
                                          <p:spTgt spid="206"/>
                                        </p:tgtEl>
                                        <p:attrNameLst>
                                          <p:attrName>style.visibility</p:attrName>
                                        </p:attrNameLst>
                                      </p:cBhvr>
                                      <p:to>
                                        <p:strVal val="visible"/>
                                      </p:to>
                                    </p:set>
                                  </p:childTnLst>
                                </p:cTn>
                              </p:par>
                            </p:childTnLst>
                          </p:cTn>
                        </p:par>
                        <p:par>
                          <p:cTn id="31" fill="hold">
                            <p:stCondLst>
                              <p:cond delay="0"/>
                            </p:stCondLst>
                            <p:childTnLst>
                              <p:par>
                                <p:cTn id="32" presetClass="entr" nodeType="afterEffect" presetSubtype="0" presetID="1" grpId="8" fill="hold">
                                  <p:stCondLst>
                                    <p:cond delay="0"/>
                                  </p:stCondLst>
                                  <p:iterate type="el" backwards="0">
                                    <p:tmAbs val="0"/>
                                  </p:iterate>
                                  <p:childTnLst>
                                    <p:set>
                                      <p:cBhvr>
                                        <p:cTn id="33" fill="hold"/>
                                        <p:tgtEl>
                                          <p:spTgt spid="207"/>
                                        </p:tgtEl>
                                        <p:attrNameLst>
                                          <p:attrName>style.visibility</p:attrName>
                                        </p:attrNameLst>
                                      </p:cBhvr>
                                      <p:to>
                                        <p:strVal val="visible"/>
                                      </p:to>
                                    </p:set>
                                  </p:childTnLst>
                                </p:cTn>
                              </p:par>
                            </p:childTnLst>
                          </p:cTn>
                        </p:par>
                        <p:par>
                          <p:cTn id="34" fill="hold">
                            <p:stCondLst>
                              <p:cond delay="0"/>
                            </p:stCondLst>
                            <p:childTnLst>
                              <p:par>
                                <p:cTn id="35" presetClass="entr" nodeType="afterEffect" presetSubtype="0" presetID="1" grpId="9" fill="hold">
                                  <p:stCondLst>
                                    <p:cond delay="0"/>
                                  </p:stCondLst>
                                  <p:iterate type="el" backwards="0">
                                    <p:tmAbs val="0"/>
                                  </p:iterate>
                                  <p:childTnLst>
                                    <p:set>
                                      <p:cBhvr>
                                        <p:cTn id="36" fill="hold"/>
                                        <p:tgtEl>
                                          <p:spTgt spid="205"/>
                                        </p:tgtEl>
                                        <p:attrNameLst>
                                          <p:attrName>style.visibility</p:attrName>
                                        </p:attrNameLst>
                                      </p:cBhvr>
                                      <p:to>
                                        <p:strVal val="visible"/>
                                      </p:to>
                                    </p:set>
                                  </p:childTnLst>
                                </p:cTn>
                              </p:par>
                            </p:childTnLst>
                          </p:cTn>
                        </p:par>
                        <p:par>
                          <p:cTn id="37" fill="hold">
                            <p:stCondLst>
                              <p:cond delay="0"/>
                            </p:stCondLst>
                            <p:childTnLst>
                              <p:par>
                                <p:cTn id="38" presetClass="entr" nodeType="afterEffect" presetSubtype="0" presetID="1" grpId="1" fill="hold">
                                  <p:stCondLst>
                                    <p:cond delay="0"/>
                                  </p:stCondLst>
                                  <p:iterate type="el" backwards="0">
                                    <p:tmAbs val="0"/>
                                  </p:iterate>
                                  <p:childTnLst>
                                    <p:set>
                                      <p:cBhvr>
                                        <p:cTn id="39" fill="hold"/>
                                        <p:tgtEl>
                                          <p:spTgt spid="212">
                                            <p:txEl>
                                              <p:pRg st="2" end="2"/>
                                            </p:txEl>
                                          </p:spTgt>
                                        </p:tgtEl>
                                        <p:attrNameLst>
                                          <p:attrName>style.visibility</p:attrName>
                                        </p:attrNameLst>
                                      </p:cBhvr>
                                      <p:to>
                                        <p:strVal val="visible"/>
                                      </p:to>
                                    </p:set>
                                  </p:childTnLst>
                                </p:cTn>
                              </p:par>
                            </p:childTnLst>
                          </p:cTn>
                        </p:par>
                        <p:par>
                          <p:cTn id="40" fill="hold">
                            <p:stCondLst>
                              <p:cond delay="0"/>
                            </p:stCondLst>
                            <p:childTnLst>
                              <p:par>
                                <p:cTn id="41" presetClass="entr" nodeType="afterEffect" presetSubtype="0" presetID="1" grpId="1" fill="hold">
                                  <p:stCondLst>
                                    <p:cond delay="0"/>
                                  </p:stCondLst>
                                  <p:iterate type="el" backwards="0">
                                    <p:tmAbs val="0"/>
                                  </p:iterate>
                                  <p:childTnLst>
                                    <p:set>
                                      <p:cBhvr>
                                        <p:cTn id="42" fill="hold"/>
                                        <p:tgtEl>
                                          <p:spTgt spid="212">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0" presetID="1" grpId="1" fill="hold">
                                  <p:stCondLst>
                                    <p:cond delay="0"/>
                                  </p:stCondLst>
                                  <p:iterate type="el" backwards="0">
                                    <p:tmAbs val="0"/>
                                  </p:iterate>
                                  <p:childTnLst>
                                    <p:set>
                                      <p:cBhvr>
                                        <p:cTn id="46" fill="hold"/>
                                        <p:tgtEl>
                                          <p:spTgt spid="212">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4" grpId="6"/>
      <p:bldP build="whole" bldLvl="1" animBg="1" rev="0" advAuto="0" spid="210" grpId="2"/>
      <p:bldP build="p" bldLvl="5" animBg="1" rev="0" advAuto="0" spid="212" grpId="1"/>
      <p:bldP build="whole" bldLvl="1" animBg="1" rev="0" advAuto="0" spid="209" grpId="5"/>
      <p:bldP build="whole" bldLvl="1" animBg="1" rev="0" advAuto="0" spid="206" grpId="7"/>
      <p:bldP build="whole" bldLvl="1" animBg="1" rev="0" advAuto="0" spid="211" grpId="3"/>
      <p:bldP build="whole" bldLvl="1" animBg="1" rev="0" advAuto="0" spid="208" grpId="4"/>
      <p:bldP build="whole" bldLvl="1" animBg="1" rev="0" advAuto="0" spid="207" grpId="8"/>
      <p:bldP build="whole" bldLvl="1" animBg="1" rev="0" advAuto="0" spid="205" grpId="9"/>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1" name="Picture 1" descr="Picture 1"/>
          <p:cNvPicPr>
            <a:picLocks noChangeAspect="1"/>
          </p:cNvPicPr>
          <p:nvPr/>
        </p:nvPicPr>
        <p:blipFill>
          <a:blip r:embed="rId3">
            <a:extLst/>
          </a:blip>
          <a:stretch>
            <a:fillRect/>
          </a:stretch>
        </p:blipFill>
        <p:spPr>
          <a:xfrm>
            <a:off x="385231" y="6186309"/>
            <a:ext cx="3223536" cy="1713857"/>
          </a:xfrm>
          <a:prstGeom prst="rect">
            <a:avLst/>
          </a:prstGeom>
          <a:ln w="3175">
            <a:miter lim="400000"/>
          </a:ln>
        </p:spPr>
      </p:pic>
      <p:sp>
        <p:nvSpPr>
          <p:cNvPr id="412" name="Rectangle 3"/>
          <p:cNvSpPr/>
          <p:nvPr/>
        </p:nvSpPr>
        <p:spPr>
          <a:xfrm rot="5400000">
            <a:off x="6010096" y="-1827933"/>
            <a:ext cx="903030" cy="5157555"/>
          </a:xfrm>
          <a:prstGeom prst="rect">
            <a:avLst/>
          </a:prstGeom>
          <a:solidFill>
            <a:srgbClr val="8064A2"/>
          </a:solidFill>
          <a:ln w="12700">
            <a:solidFill>
              <a:srgbClr val="000000"/>
            </a:solidFill>
          </a:ln>
        </p:spPr>
        <p:txBody>
          <a:bodyPr lIns="65023" tIns="65023" rIns="65023" bIns="65023" anchor="ctr"/>
          <a:lstStyle/>
          <a:p>
            <a:pPr algn="ctr" defTabSz="650240">
              <a:lnSpc>
                <a:spcPct val="100000"/>
              </a:lnSpc>
              <a:spcBef>
                <a:spcPts val="0"/>
              </a:spcBef>
              <a:defRPr sz="2400">
                <a:solidFill>
                  <a:srgbClr val="FFFFFF"/>
                </a:solidFill>
                <a:latin typeface="Calibri"/>
                <a:ea typeface="Calibri"/>
                <a:cs typeface="Calibri"/>
                <a:sym typeface="Calibri"/>
              </a:defRPr>
            </a:pPr>
          </a:p>
        </p:txBody>
      </p:sp>
      <p:sp>
        <p:nvSpPr>
          <p:cNvPr id="413" name="TextBox 4"/>
          <p:cNvSpPr txBox="1"/>
          <p:nvPr/>
        </p:nvSpPr>
        <p:spPr>
          <a:xfrm>
            <a:off x="5383652" y="387528"/>
            <a:ext cx="2258738" cy="580849"/>
          </a:xfrm>
          <a:prstGeom prst="rect">
            <a:avLst/>
          </a:prstGeom>
          <a:ln w="3175">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defTabSz="650240">
              <a:lnSpc>
                <a:spcPct val="100000"/>
              </a:lnSpc>
              <a:spcBef>
                <a:spcPts val="0"/>
              </a:spcBef>
              <a:defRPr b="1">
                <a:latin typeface="Calibri"/>
                <a:ea typeface="Calibri"/>
                <a:cs typeface="Calibri"/>
                <a:sym typeface="Calibri"/>
              </a:defRPr>
            </a:lvl1pPr>
          </a:lstStyle>
          <a:p>
            <a:pPr/>
            <a:r>
              <a:t>Full Dataset</a:t>
            </a:r>
          </a:p>
        </p:txBody>
      </p:sp>
      <p:grpSp>
        <p:nvGrpSpPr>
          <p:cNvPr id="416" name="Rectangle 5"/>
          <p:cNvGrpSpPr/>
          <p:nvPr/>
        </p:nvGrpSpPr>
        <p:grpSpPr>
          <a:xfrm>
            <a:off x="2599581" y="1202359"/>
            <a:ext cx="3517595" cy="898716"/>
            <a:chOff x="0" y="0"/>
            <a:chExt cx="3517593" cy="898715"/>
          </a:xfrm>
        </p:grpSpPr>
        <p:sp>
          <p:nvSpPr>
            <p:cNvPr id="414" name="Rectangle"/>
            <p:cNvSpPr/>
            <p:nvPr/>
          </p:nvSpPr>
          <p:spPr>
            <a:xfrm>
              <a:off x="0" y="-1"/>
              <a:ext cx="3517594" cy="898717"/>
            </a:xfrm>
            <a:prstGeom prst="rect">
              <a:avLst/>
            </a:prstGeom>
            <a:solidFill>
              <a:srgbClr val="C0504D"/>
            </a:solidFill>
            <a:ln w="12700" cap="flat">
              <a:solidFill>
                <a:srgbClr val="000000"/>
              </a:solidFill>
              <a:prstDash val="solid"/>
              <a:round/>
            </a:ln>
            <a:effectLst/>
          </p:spPr>
          <p:txBody>
            <a:bodyPr wrap="square" lIns="65023" tIns="65023" rIns="65023" bIns="65023" numCol="1" anchor="ctr">
              <a:noAutofit/>
            </a:bodyPr>
            <a:lstStyle/>
            <a:p>
              <a:pPr algn="ctr" defTabSz="650240">
                <a:lnSpc>
                  <a:spcPct val="100000"/>
                </a:lnSpc>
                <a:spcBef>
                  <a:spcPts val="0"/>
                </a:spcBef>
                <a:defRPr b="1" sz="2400">
                  <a:latin typeface="Calibri"/>
                  <a:ea typeface="Calibri"/>
                  <a:cs typeface="Calibri"/>
                  <a:sym typeface="Calibri"/>
                </a:defRPr>
              </a:pPr>
            </a:p>
          </p:txBody>
        </p:sp>
        <p:sp>
          <p:nvSpPr>
            <p:cNvPr id="415" name="Training"/>
            <p:cNvSpPr txBox="1"/>
            <p:nvPr/>
          </p:nvSpPr>
          <p:spPr>
            <a:xfrm>
              <a:off x="65024" y="233818"/>
              <a:ext cx="3387546" cy="431079"/>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lgn="ctr" defTabSz="650240">
                <a:lnSpc>
                  <a:spcPct val="100000"/>
                </a:lnSpc>
                <a:spcBef>
                  <a:spcPts val="0"/>
                </a:spcBef>
                <a:defRPr b="1" sz="2400">
                  <a:latin typeface="Calibri"/>
                  <a:ea typeface="Calibri"/>
                  <a:cs typeface="Calibri"/>
                  <a:sym typeface="Calibri"/>
                </a:defRPr>
              </a:lvl1pPr>
            </a:lstStyle>
            <a:p>
              <a:pPr/>
              <a:r>
                <a:t>Training</a:t>
              </a:r>
            </a:p>
          </p:txBody>
        </p:sp>
      </p:grpSp>
      <p:grpSp>
        <p:nvGrpSpPr>
          <p:cNvPr id="419" name="Rectangle 6"/>
          <p:cNvGrpSpPr/>
          <p:nvPr/>
        </p:nvGrpSpPr>
        <p:grpSpPr>
          <a:xfrm>
            <a:off x="8042037" y="1202362"/>
            <a:ext cx="1758797" cy="898716"/>
            <a:chOff x="0" y="0"/>
            <a:chExt cx="1758796" cy="898715"/>
          </a:xfrm>
        </p:grpSpPr>
        <p:sp>
          <p:nvSpPr>
            <p:cNvPr id="417" name="Rectangle"/>
            <p:cNvSpPr/>
            <p:nvPr/>
          </p:nvSpPr>
          <p:spPr>
            <a:xfrm>
              <a:off x="0" y="-1"/>
              <a:ext cx="1758797" cy="898717"/>
            </a:xfrm>
            <a:prstGeom prst="rect">
              <a:avLst/>
            </a:prstGeom>
            <a:solidFill>
              <a:srgbClr val="558ED5"/>
            </a:solidFill>
            <a:ln w="12700" cap="flat">
              <a:solidFill>
                <a:srgbClr val="000000"/>
              </a:solidFill>
              <a:prstDash val="solid"/>
              <a:round/>
            </a:ln>
            <a:effectLst/>
          </p:spPr>
          <p:txBody>
            <a:bodyPr wrap="square" lIns="65023" tIns="65023" rIns="65023" bIns="65023" numCol="1" anchor="ctr">
              <a:noAutofit/>
            </a:bodyPr>
            <a:lstStyle/>
            <a:p>
              <a:pPr algn="ctr" defTabSz="650240">
                <a:lnSpc>
                  <a:spcPct val="100000"/>
                </a:lnSpc>
                <a:spcBef>
                  <a:spcPts val="0"/>
                </a:spcBef>
                <a:defRPr b="1" sz="2400">
                  <a:latin typeface="Calibri"/>
                  <a:ea typeface="Calibri"/>
                  <a:cs typeface="Calibri"/>
                  <a:sym typeface="Calibri"/>
                </a:defRPr>
              </a:pPr>
            </a:p>
          </p:txBody>
        </p:sp>
        <p:sp>
          <p:nvSpPr>
            <p:cNvPr id="418" name="Test"/>
            <p:cNvSpPr txBox="1"/>
            <p:nvPr/>
          </p:nvSpPr>
          <p:spPr>
            <a:xfrm>
              <a:off x="65024" y="233818"/>
              <a:ext cx="1628749" cy="431079"/>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lgn="ctr" defTabSz="650240">
                <a:lnSpc>
                  <a:spcPct val="100000"/>
                </a:lnSpc>
                <a:spcBef>
                  <a:spcPts val="0"/>
                </a:spcBef>
                <a:defRPr b="1" sz="2400">
                  <a:latin typeface="Calibri"/>
                  <a:ea typeface="Calibri"/>
                  <a:cs typeface="Calibri"/>
                  <a:sym typeface="Calibri"/>
                </a:defRPr>
              </a:lvl1pPr>
            </a:lstStyle>
            <a:p>
              <a:pPr/>
              <a:r>
                <a:t>Test</a:t>
              </a:r>
            </a:p>
          </p:txBody>
        </p:sp>
      </p:grpSp>
      <p:sp>
        <p:nvSpPr>
          <p:cNvPr id="420" name="Rectangle 10"/>
          <p:cNvSpPr/>
          <p:nvPr/>
        </p:nvSpPr>
        <p:spPr>
          <a:xfrm>
            <a:off x="910473" y="3129291"/>
            <a:ext cx="3398760" cy="1330983"/>
          </a:xfrm>
          <a:prstGeom prst="rect">
            <a:avLst/>
          </a:prstGeom>
          <a:ln w="50800">
            <a:solidFill>
              <a:srgbClr val="C0504D"/>
            </a:solidFill>
          </a:ln>
        </p:spPr>
        <p:txBody>
          <a:bodyPr lIns="65023" tIns="65023" rIns="65023" bIns="65023" anchor="ctr"/>
          <a:lstStyle/>
          <a:p>
            <a:pPr algn="ctr" defTabSz="650240">
              <a:lnSpc>
                <a:spcPct val="100000"/>
              </a:lnSpc>
              <a:spcBef>
                <a:spcPts val="0"/>
              </a:spcBef>
              <a:defRPr sz="2400">
                <a:solidFill>
                  <a:srgbClr val="FFFFFF"/>
                </a:solidFill>
                <a:latin typeface="Calibri"/>
                <a:ea typeface="Calibri"/>
                <a:cs typeface="Calibri"/>
                <a:sym typeface="Calibri"/>
              </a:defRPr>
            </a:pPr>
          </a:p>
        </p:txBody>
      </p:sp>
      <p:sp>
        <p:nvSpPr>
          <p:cNvPr id="421" name="TextBox 12"/>
          <p:cNvSpPr txBox="1"/>
          <p:nvPr/>
        </p:nvSpPr>
        <p:spPr>
          <a:xfrm>
            <a:off x="1689224" y="3311404"/>
            <a:ext cx="1965000" cy="799378"/>
          </a:xfrm>
          <a:prstGeom prst="rect">
            <a:avLst/>
          </a:prstGeom>
          <a:ln w="3175">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ctr" defTabSz="650240">
              <a:lnSpc>
                <a:spcPct val="100000"/>
              </a:lnSpc>
              <a:spcBef>
                <a:spcPts val="0"/>
              </a:spcBef>
              <a:defRPr b="1" sz="2400">
                <a:latin typeface="Calibri"/>
                <a:ea typeface="Calibri"/>
                <a:cs typeface="Calibri"/>
                <a:sym typeface="Calibri"/>
              </a:defRPr>
            </a:pPr>
            <a:r>
              <a:t>Choose/ Train </a:t>
            </a:r>
          </a:p>
          <a:p>
            <a:pPr algn="ctr" defTabSz="650240">
              <a:lnSpc>
                <a:spcPct val="100000"/>
              </a:lnSpc>
              <a:spcBef>
                <a:spcPts val="0"/>
              </a:spcBef>
              <a:defRPr b="1" sz="2400">
                <a:latin typeface="Calibri"/>
                <a:ea typeface="Calibri"/>
                <a:cs typeface="Calibri"/>
                <a:sym typeface="Calibri"/>
              </a:defRPr>
            </a:pPr>
            <a:r>
              <a:t>Model</a:t>
            </a:r>
          </a:p>
        </p:txBody>
      </p:sp>
      <p:sp>
        <p:nvSpPr>
          <p:cNvPr id="422" name="Rectangle 15"/>
          <p:cNvSpPr/>
          <p:nvPr/>
        </p:nvSpPr>
        <p:spPr>
          <a:xfrm>
            <a:off x="9182971" y="3108060"/>
            <a:ext cx="3398759" cy="1330983"/>
          </a:xfrm>
          <a:prstGeom prst="rect">
            <a:avLst/>
          </a:prstGeom>
          <a:ln w="50800">
            <a:solidFill>
              <a:srgbClr val="558ED5"/>
            </a:solidFill>
          </a:ln>
        </p:spPr>
        <p:txBody>
          <a:bodyPr lIns="65023" tIns="65023" rIns="65023" bIns="65023" anchor="ctr"/>
          <a:lstStyle/>
          <a:p>
            <a:pPr algn="ctr" defTabSz="650240">
              <a:lnSpc>
                <a:spcPct val="100000"/>
              </a:lnSpc>
              <a:spcBef>
                <a:spcPts val="0"/>
              </a:spcBef>
              <a:defRPr sz="2400">
                <a:solidFill>
                  <a:srgbClr val="FFFFFF"/>
                </a:solidFill>
                <a:latin typeface="Calibri"/>
                <a:ea typeface="Calibri"/>
                <a:cs typeface="Calibri"/>
                <a:sym typeface="Calibri"/>
              </a:defRPr>
            </a:pPr>
          </a:p>
        </p:txBody>
      </p:sp>
      <p:sp>
        <p:nvSpPr>
          <p:cNvPr id="423" name="TextBox 16"/>
          <p:cNvSpPr txBox="1"/>
          <p:nvPr/>
        </p:nvSpPr>
        <p:spPr>
          <a:xfrm>
            <a:off x="10357756" y="3290173"/>
            <a:ext cx="1172938" cy="799378"/>
          </a:xfrm>
          <a:prstGeom prst="rect">
            <a:avLst/>
          </a:prstGeom>
          <a:ln w="3175">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ctr" defTabSz="650240">
              <a:lnSpc>
                <a:spcPct val="100000"/>
              </a:lnSpc>
              <a:spcBef>
                <a:spcPts val="0"/>
              </a:spcBef>
              <a:defRPr b="1" sz="2400">
                <a:latin typeface="Calibri"/>
                <a:ea typeface="Calibri"/>
                <a:cs typeface="Calibri"/>
                <a:sym typeface="Calibri"/>
              </a:defRPr>
            </a:pPr>
            <a:r>
              <a:t>Validate</a:t>
            </a:r>
          </a:p>
          <a:p>
            <a:pPr algn="ctr" defTabSz="650240">
              <a:lnSpc>
                <a:spcPct val="100000"/>
              </a:lnSpc>
              <a:spcBef>
                <a:spcPts val="0"/>
              </a:spcBef>
              <a:defRPr b="1" sz="2400">
                <a:latin typeface="Calibri"/>
                <a:ea typeface="Calibri"/>
                <a:cs typeface="Calibri"/>
                <a:sym typeface="Calibri"/>
              </a:defRPr>
            </a:pPr>
            <a:r>
              <a:t>Model</a:t>
            </a:r>
          </a:p>
        </p:txBody>
      </p:sp>
      <p:sp>
        <p:nvSpPr>
          <p:cNvPr id="424" name="Down Arrow 19"/>
          <p:cNvSpPr/>
          <p:nvPr/>
        </p:nvSpPr>
        <p:spPr>
          <a:xfrm rot="2182355">
            <a:off x="8597404" y="4852530"/>
            <a:ext cx="700467" cy="6179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400" y="10800"/>
                </a:lnTo>
                <a:lnTo>
                  <a:pt x="5400" y="0"/>
                </a:lnTo>
                <a:lnTo>
                  <a:pt x="16200" y="0"/>
                </a:lnTo>
                <a:lnTo>
                  <a:pt x="16200" y="10800"/>
                </a:lnTo>
                <a:lnTo>
                  <a:pt x="21600" y="10800"/>
                </a:lnTo>
                <a:lnTo>
                  <a:pt x="10800" y="21600"/>
                </a:lnTo>
                <a:close/>
              </a:path>
            </a:pathLst>
          </a:custGeom>
          <a:solidFill>
            <a:srgbClr val="000000"/>
          </a:solidFill>
          <a:ln w="12700">
            <a:solidFill>
              <a:srgbClr val="000000"/>
            </a:solidFill>
          </a:ln>
        </p:spPr>
        <p:txBody>
          <a:bodyPr lIns="65023" tIns="65023" rIns="65023" bIns="65023" anchor="ctr"/>
          <a:lstStyle/>
          <a:p>
            <a:pPr algn="ctr" defTabSz="650240">
              <a:lnSpc>
                <a:spcPct val="100000"/>
              </a:lnSpc>
              <a:spcBef>
                <a:spcPts val="0"/>
              </a:spcBef>
              <a:defRPr sz="2400">
                <a:latin typeface="Calibri"/>
                <a:ea typeface="Calibri"/>
                <a:cs typeface="Calibri"/>
                <a:sym typeface="Calibri"/>
              </a:defRPr>
            </a:pPr>
          </a:p>
        </p:txBody>
      </p:sp>
      <p:sp>
        <p:nvSpPr>
          <p:cNvPr id="425" name="Down Arrow 20"/>
          <p:cNvSpPr/>
          <p:nvPr/>
        </p:nvSpPr>
        <p:spPr>
          <a:xfrm>
            <a:off x="9100367" y="2305450"/>
            <a:ext cx="700467" cy="6179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400" y="10800"/>
                </a:lnTo>
                <a:lnTo>
                  <a:pt x="5400" y="0"/>
                </a:lnTo>
                <a:lnTo>
                  <a:pt x="16200" y="0"/>
                </a:lnTo>
                <a:lnTo>
                  <a:pt x="16200" y="10800"/>
                </a:lnTo>
                <a:lnTo>
                  <a:pt x="21600" y="10800"/>
                </a:lnTo>
                <a:lnTo>
                  <a:pt x="10800" y="21600"/>
                </a:lnTo>
                <a:close/>
              </a:path>
            </a:pathLst>
          </a:custGeom>
          <a:solidFill>
            <a:srgbClr val="000000"/>
          </a:solidFill>
          <a:ln w="12700">
            <a:solidFill>
              <a:srgbClr val="000000"/>
            </a:solidFill>
          </a:ln>
        </p:spPr>
        <p:txBody>
          <a:bodyPr lIns="65023" tIns="65023" rIns="65023" bIns="65023" anchor="ctr"/>
          <a:lstStyle/>
          <a:p>
            <a:pPr algn="ctr" defTabSz="650240">
              <a:lnSpc>
                <a:spcPct val="100000"/>
              </a:lnSpc>
              <a:spcBef>
                <a:spcPts val="0"/>
              </a:spcBef>
              <a:defRPr sz="2400">
                <a:latin typeface="Calibri"/>
                <a:ea typeface="Calibri"/>
                <a:cs typeface="Calibri"/>
                <a:sym typeface="Calibri"/>
              </a:defRPr>
            </a:pPr>
          </a:p>
        </p:txBody>
      </p:sp>
      <p:sp>
        <p:nvSpPr>
          <p:cNvPr id="426" name="Down Arrow 21"/>
          <p:cNvSpPr/>
          <p:nvPr/>
        </p:nvSpPr>
        <p:spPr>
          <a:xfrm rot="16200000">
            <a:off x="6507226" y="1723610"/>
            <a:ext cx="397759" cy="40933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0551"/>
                </a:moveTo>
                <a:lnTo>
                  <a:pt x="5400" y="20551"/>
                </a:lnTo>
                <a:lnTo>
                  <a:pt x="5400" y="0"/>
                </a:lnTo>
                <a:lnTo>
                  <a:pt x="16200" y="0"/>
                </a:lnTo>
                <a:lnTo>
                  <a:pt x="16200" y="20551"/>
                </a:lnTo>
                <a:lnTo>
                  <a:pt x="21600" y="20551"/>
                </a:lnTo>
                <a:lnTo>
                  <a:pt x="10800" y="21600"/>
                </a:lnTo>
                <a:close/>
              </a:path>
            </a:pathLst>
          </a:custGeom>
          <a:solidFill>
            <a:srgbClr val="000000"/>
          </a:solidFill>
          <a:ln w="12700">
            <a:solidFill>
              <a:srgbClr val="000000"/>
            </a:solidFill>
          </a:ln>
        </p:spPr>
        <p:txBody>
          <a:bodyPr lIns="65023" tIns="65023" rIns="65023" bIns="65023" anchor="ctr"/>
          <a:lstStyle/>
          <a:p>
            <a:pPr algn="ctr" defTabSz="650240">
              <a:lnSpc>
                <a:spcPct val="100000"/>
              </a:lnSpc>
              <a:spcBef>
                <a:spcPts val="0"/>
              </a:spcBef>
              <a:defRPr sz="2400">
                <a:latin typeface="Calibri"/>
                <a:ea typeface="Calibri"/>
                <a:cs typeface="Calibri"/>
                <a:sym typeface="Calibri"/>
              </a:defRPr>
            </a:pPr>
          </a:p>
        </p:txBody>
      </p:sp>
      <p:sp>
        <p:nvSpPr>
          <p:cNvPr id="427" name="Down Arrow 23"/>
          <p:cNvSpPr/>
          <p:nvPr/>
        </p:nvSpPr>
        <p:spPr>
          <a:xfrm rot="19221207">
            <a:off x="4270264" y="4831505"/>
            <a:ext cx="700466" cy="6179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400" y="10800"/>
                </a:lnTo>
                <a:lnTo>
                  <a:pt x="5400" y="0"/>
                </a:lnTo>
                <a:lnTo>
                  <a:pt x="16200" y="0"/>
                </a:lnTo>
                <a:lnTo>
                  <a:pt x="16200" y="10800"/>
                </a:lnTo>
                <a:lnTo>
                  <a:pt x="21600" y="10800"/>
                </a:lnTo>
                <a:lnTo>
                  <a:pt x="10800" y="21600"/>
                </a:lnTo>
                <a:close/>
              </a:path>
            </a:pathLst>
          </a:custGeom>
          <a:solidFill>
            <a:srgbClr val="000000"/>
          </a:solidFill>
          <a:ln w="12700">
            <a:solidFill>
              <a:srgbClr val="000000"/>
            </a:solidFill>
          </a:ln>
        </p:spPr>
        <p:txBody>
          <a:bodyPr lIns="65023" tIns="65023" rIns="65023" bIns="65023" anchor="ctr"/>
          <a:lstStyle/>
          <a:p>
            <a:pPr algn="ctr" defTabSz="650240">
              <a:lnSpc>
                <a:spcPct val="100000"/>
              </a:lnSpc>
              <a:spcBef>
                <a:spcPts val="0"/>
              </a:spcBef>
              <a:defRPr sz="2400">
                <a:latin typeface="Calibri"/>
                <a:ea typeface="Calibri"/>
                <a:cs typeface="Calibri"/>
                <a:sym typeface="Calibri"/>
              </a:defRPr>
            </a:pPr>
          </a:p>
        </p:txBody>
      </p:sp>
      <p:sp>
        <p:nvSpPr>
          <p:cNvPr id="428" name="Down Arrow 25"/>
          <p:cNvSpPr/>
          <p:nvPr/>
        </p:nvSpPr>
        <p:spPr>
          <a:xfrm>
            <a:off x="3660859" y="2305450"/>
            <a:ext cx="700467" cy="6179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400" y="10800"/>
                </a:lnTo>
                <a:lnTo>
                  <a:pt x="5400" y="0"/>
                </a:lnTo>
                <a:lnTo>
                  <a:pt x="16200" y="0"/>
                </a:lnTo>
                <a:lnTo>
                  <a:pt x="16200" y="10800"/>
                </a:lnTo>
                <a:lnTo>
                  <a:pt x="21600" y="10800"/>
                </a:lnTo>
                <a:lnTo>
                  <a:pt x="10800" y="21600"/>
                </a:lnTo>
                <a:close/>
              </a:path>
            </a:pathLst>
          </a:custGeom>
          <a:solidFill>
            <a:srgbClr val="000000"/>
          </a:solidFill>
          <a:ln w="12700">
            <a:solidFill>
              <a:srgbClr val="000000"/>
            </a:solidFill>
          </a:ln>
        </p:spPr>
        <p:txBody>
          <a:bodyPr lIns="65023" tIns="65023" rIns="65023" bIns="65023" anchor="ctr"/>
          <a:lstStyle/>
          <a:p>
            <a:pPr algn="ctr" defTabSz="650240">
              <a:lnSpc>
                <a:spcPct val="100000"/>
              </a:lnSpc>
              <a:spcBef>
                <a:spcPts val="0"/>
              </a:spcBef>
              <a:defRPr sz="2400">
                <a:latin typeface="Calibri"/>
                <a:ea typeface="Calibri"/>
                <a:cs typeface="Calibri"/>
                <a:sym typeface="Calibri"/>
              </a:defRPr>
            </a:pPr>
          </a:p>
        </p:txBody>
      </p:sp>
      <p:grpSp>
        <p:nvGrpSpPr>
          <p:cNvPr id="432" name="Curved Up Arrow 29"/>
          <p:cNvGrpSpPr/>
          <p:nvPr/>
        </p:nvGrpSpPr>
        <p:grpSpPr>
          <a:xfrm>
            <a:off x="2067417" y="4679105"/>
            <a:ext cx="1032792" cy="621151"/>
            <a:chOff x="0" y="0"/>
            <a:chExt cx="1032790" cy="621150"/>
          </a:xfrm>
        </p:grpSpPr>
        <p:sp>
          <p:nvSpPr>
            <p:cNvPr id="429" name="Shape"/>
            <p:cNvSpPr/>
            <p:nvPr/>
          </p:nvSpPr>
          <p:spPr>
            <a:xfrm>
              <a:off x="0" y="0"/>
              <a:ext cx="1032791" cy="621151"/>
            </a:xfrm>
            <a:custGeom>
              <a:avLst/>
              <a:gdLst/>
              <a:ahLst/>
              <a:cxnLst>
                <a:cxn ang="0">
                  <a:pos x="wd2" y="hd2"/>
                </a:cxn>
                <a:cxn ang="5400000">
                  <a:pos x="wd2" y="hd2"/>
                </a:cxn>
                <a:cxn ang="10800000">
                  <a:pos x="wd2" y="hd2"/>
                </a:cxn>
                <a:cxn ang="16200000">
                  <a:pos x="wd2" y="hd2"/>
                </a:cxn>
              </a:cxnLst>
              <a:rect l="0" t="0" r="r" b="b"/>
              <a:pathLst>
                <a:path w="21600" h="19955" fill="norm" stroke="1" extrusionOk="0">
                  <a:moveTo>
                    <a:pt x="18623" y="0"/>
                  </a:moveTo>
                  <a:lnTo>
                    <a:pt x="21600" y="4988"/>
                  </a:lnTo>
                  <a:lnTo>
                    <a:pt x="19976" y="4988"/>
                  </a:lnTo>
                  <a:cubicBezTo>
                    <a:pt x="18853" y="15204"/>
                    <a:pt x="14535" y="21600"/>
                    <a:pt x="10123" y="19585"/>
                  </a:cubicBezTo>
                  <a:cubicBezTo>
                    <a:pt x="13340" y="18115"/>
                    <a:pt x="15910" y="12436"/>
                    <a:pt x="16729" y="4988"/>
                  </a:cubicBezTo>
                  <a:lnTo>
                    <a:pt x="15106" y="4988"/>
                  </a:lnTo>
                  <a:close/>
                  <a:moveTo>
                    <a:pt x="8500" y="19952"/>
                  </a:moveTo>
                  <a:cubicBezTo>
                    <a:pt x="3805" y="19952"/>
                    <a:pt x="0" y="11019"/>
                    <a:pt x="0" y="0"/>
                  </a:cubicBezTo>
                  <a:lnTo>
                    <a:pt x="3247" y="0"/>
                  </a:lnTo>
                  <a:cubicBezTo>
                    <a:pt x="3247" y="11019"/>
                    <a:pt x="7053" y="19952"/>
                    <a:pt x="11747" y="19952"/>
                  </a:cubicBezTo>
                  <a:close/>
                </a:path>
              </a:pathLst>
            </a:custGeom>
            <a:gradFill flip="none" rotWithShape="1">
              <a:gsLst>
                <a:gs pos="0">
                  <a:srgbClr val="3F80CE"/>
                </a:gs>
                <a:gs pos="100000">
                  <a:srgbClr val="A2C3FF"/>
                </a:gs>
              </a:gsLst>
              <a:lin ang="16200000" scaled="0"/>
            </a:gradFill>
            <a:ln w="3175" cap="flat">
              <a:noFill/>
              <a:miter lim="400000"/>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algn="ctr" defTabSz="650240">
                <a:lnSpc>
                  <a:spcPct val="100000"/>
                </a:lnSpc>
                <a:spcBef>
                  <a:spcPts val="0"/>
                </a:spcBef>
                <a:defRPr sz="2400">
                  <a:latin typeface="Calibri"/>
                  <a:ea typeface="Calibri"/>
                  <a:cs typeface="Calibri"/>
                  <a:sym typeface="Calibri"/>
                </a:defRPr>
              </a:pPr>
            </a:p>
          </p:txBody>
        </p:sp>
        <p:sp>
          <p:nvSpPr>
            <p:cNvPr id="430" name="Shape"/>
            <p:cNvSpPr/>
            <p:nvPr/>
          </p:nvSpPr>
          <p:spPr>
            <a:xfrm>
              <a:off x="0" y="0"/>
              <a:ext cx="561665" cy="6210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629" y="21600"/>
                  </a:moveTo>
                  <a:cubicBezTo>
                    <a:pt x="6997" y="21600"/>
                    <a:pt x="0" y="11929"/>
                    <a:pt x="0" y="0"/>
                  </a:cubicBezTo>
                  <a:lnTo>
                    <a:pt x="5971" y="0"/>
                  </a:lnTo>
                  <a:cubicBezTo>
                    <a:pt x="5971" y="11929"/>
                    <a:pt x="12968" y="21600"/>
                    <a:pt x="21600" y="21600"/>
                  </a:cubicBezTo>
                  <a:close/>
                </a:path>
              </a:pathLst>
            </a:custGeom>
            <a:solidFill>
              <a:srgbClr val="000000">
                <a:alpha val="20000"/>
              </a:srgbClr>
            </a:solidFill>
            <a:ln w="3175" cap="flat">
              <a:noFill/>
              <a:miter lim="400000"/>
            </a:ln>
            <a:effectLst/>
          </p:spPr>
          <p:txBody>
            <a:bodyPr wrap="square" lIns="65023" tIns="65023" rIns="65023" bIns="65023" numCol="1" anchor="ctr">
              <a:noAutofit/>
            </a:bodyPr>
            <a:lstStyle/>
            <a:p>
              <a:pPr algn="ctr" defTabSz="650240">
                <a:lnSpc>
                  <a:spcPct val="100000"/>
                </a:lnSpc>
                <a:spcBef>
                  <a:spcPts val="0"/>
                </a:spcBef>
                <a:defRPr sz="2400">
                  <a:latin typeface="Calibri"/>
                  <a:ea typeface="Calibri"/>
                  <a:cs typeface="Calibri"/>
                  <a:sym typeface="Calibri"/>
                </a:defRPr>
              </a:pPr>
            </a:p>
          </p:txBody>
        </p:sp>
        <p:sp>
          <p:nvSpPr>
            <p:cNvPr id="431" name="Line"/>
            <p:cNvSpPr/>
            <p:nvPr/>
          </p:nvSpPr>
          <p:spPr>
            <a:xfrm>
              <a:off x="0" y="0"/>
              <a:ext cx="1032791" cy="621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123" y="21202"/>
                  </a:moveTo>
                  <a:cubicBezTo>
                    <a:pt x="13340" y="19611"/>
                    <a:pt x="15910" y="13463"/>
                    <a:pt x="16729" y="5400"/>
                  </a:cubicBezTo>
                  <a:lnTo>
                    <a:pt x="15106" y="5400"/>
                  </a:lnTo>
                  <a:lnTo>
                    <a:pt x="18623" y="0"/>
                  </a:lnTo>
                  <a:lnTo>
                    <a:pt x="21600" y="5400"/>
                  </a:lnTo>
                  <a:lnTo>
                    <a:pt x="19976" y="5400"/>
                  </a:lnTo>
                  <a:cubicBezTo>
                    <a:pt x="19007" y="14937"/>
                    <a:pt x="15623" y="21600"/>
                    <a:pt x="11747" y="21600"/>
                  </a:cubicBezTo>
                  <a:lnTo>
                    <a:pt x="8500" y="21600"/>
                  </a:lnTo>
                  <a:cubicBezTo>
                    <a:pt x="3805" y="21600"/>
                    <a:pt x="0" y="11929"/>
                    <a:pt x="0" y="0"/>
                  </a:cubicBezTo>
                  <a:lnTo>
                    <a:pt x="3247" y="0"/>
                  </a:lnTo>
                  <a:cubicBezTo>
                    <a:pt x="3247" y="11929"/>
                    <a:pt x="7053" y="21600"/>
                    <a:pt x="11747" y="21600"/>
                  </a:cubicBezTo>
                </a:path>
              </a:pathLst>
            </a:custGeom>
            <a:noFill/>
            <a:ln w="12700" cap="flat">
              <a:solidFill>
                <a:srgbClr val="4A7EBB"/>
              </a:solidFill>
              <a:prstDash val="solid"/>
              <a:round/>
            </a:ln>
            <a:effectLst/>
          </p:spPr>
          <p:txBody>
            <a:bodyPr wrap="square" lIns="65023" tIns="65023" rIns="65023" bIns="65023" numCol="1" anchor="ctr">
              <a:noAutofit/>
            </a:bodyPr>
            <a:lstStyle/>
            <a:p>
              <a:pPr algn="ctr" defTabSz="650240">
                <a:lnSpc>
                  <a:spcPct val="100000"/>
                </a:lnSpc>
                <a:spcBef>
                  <a:spcPts val="0"/>
                </a:spcBef>
                <a:defRPr sz="2400">
                  <a:latin typeface="Calibri"/>
                  <a:ea typeface="Calibri"/>
                  <a:cs typeface="Calibri"/>
                  <a:sym typeface="Calibri"/>
                </a:defRPr>
              </a:pPr>
            </a:p>
          </p:txBody>
        </p:sp>
      </p:grpSp>
      <p:sp>
        <p:nvSpPr>
          <p:cNvPr id="433" name="TextBox 30"/>
          <p:cNvSpPr txBox="1"/>
          <p:nvPr/>
        </p:nvSpPr>
        <p:spPr>
          <a:xfrm>
            <a:off x="1550822" y="5461822"/>
            <a:ext cx="2111745" cy="431079"/>
          </a:xfrm>
          <a:prstGeom prst="rect">
            <a:avLst/>
          </a:prstGeom>
          <a:ln w="3175">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defTabSz="650240">
              <a:lnSpc>
                <a:spcPct val="100000"/>
              </a:lnSpc>
              <a:spcBef>
                <a:spcPts val="0"/>
              </a:spcBef>
              <a:defRPr sz="2400">
                <a:latin typeface="Calibri"/>
                <a:ea typeface="Calibri"/>
                <a:cs typeface="Calibri"/>
                <a:sym typeface="Calibri"/>
              </a:defRPr>
            </a:lvl1pPr>
          </a:lstStyle>
          <a:p>
            <a:pPr/>
            <a:r>
              <a:t>Cross-validation</a:t>
            </a:r>
          </a:p>
        </p:txBody>
      </p:sp>
      <p:pic>
        <p:nvPicPr>
          <p:cNvPr id="434" name="Picture 22" descr="Picture 22"/>
          <p:cNvPicPr>
            <a:picLocks noChangeAspect="1"/>
          </p:cNvPicPr>
          <p:nvPr/>
        </p:nvPicPr>
        <p:blipFill>
          <a:blip r:embed="rId4">
            <a:extLst/>
          </a:blip>
          <a:stretch>
            <a:fillRect/>
          </a:stretch>
        </p:blipFill>
        <p:spPr>
          <a:xfrm>
            <a:off x="4309232" y="6172582"/>
            <a:ext cx="4577857" cy="3344176"/>
          </a:xfrm>
          <a:prstGeom prst="rect">
            <a:avLst/>
          </a:prstGeom>
          <a:ln w="3175">
            <a:miter lim="400000"/>
          </a:ln>
        </p:spPr>
      </p:pic>
      <p:sp>
        <p:nvSpPr>
          <p:cNvPr id="435" name="Down Arrow 24"/>
          <p:cNvSpPr/>
          <p:nvPr/>
        </p:nvSpPr>
        <p:spPr>
          <a:xfrm rot="5400000">
            <a:off x="3494466" y="7398998"/>
            <a:ext cx="700466" cy="6179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400" y="10800"/>
                </a:lnTo>
                <a:lnTo>
                  <a:pt x="5400" y="0"/>
                </a:lnTo>
                <a:lnTo>
                  <a:pt x="16200" y="0"/>
                </a:lnTo>
                <a:lnTo>
                  <a:pt x="16200" y="10800"/>
                </a:lnTo>
                <a:lnTo>
                  <a:pt x="21600" y="10800"/>
                </a:lnTo>
                <a:lnTo>
                  <a:pt x="10800" y="21600"/>
                </a:lnTo>
                <a:close/>
              </a:path>
            </a:pathLst>
          </a:custGeom>
          <a:solidFill>
            <a:srgbClr val="000000"/>
          </a:solidFill>
          <a:ln w="12700">
            <a:solidFill>
              <a:srgbClr val="000000"/>
            </a:solidFill>
          </a:ln>
        </p:spPr>
        <p:txBody>
          <a:bodyPr lIns="65023" tIns="65023" rIns="65023" bIns="65023" anchor="ctr"/>
          <a:lstStyle/>
          <a:p>
            <a:pPr algn="ctr" defTabSz="650240">
              <a:lnSpc>
                <a:spcPct val="100000"/>
              </a:lnSpc>
              <a:spcBef>
                <a:spcPts val="0"/>
              </a:spcBef>
              <a:defRPr sz="2400">
                <a:latin typeface="Calibri"/>
                <a:ea typeface="Calibri"/>
                <a:cs typeface="Calibri"/>
                <a:sym typeface="Calibri"/>
              </a:defRPr>
            </a:pPr>
          </a:p>
        </p:txBody>
      </p:sp>
      <p:sp>
        <p:nvSpPr>
          <p:cNvPr id="436" name="Down Arrow 28"/>
          <p:cNvSpPr/>
          <p:nvPr/>
        </p:nvSpPr>
        <p:spPr>
          <a:xfrm rot="16200000">
            <a:off x="8999133" y="7399001"/>
            <a:ext cx="700467" cy="6179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400" y="10800"/>
                </a:lnTo>
                <a:lnTo>
                  <a:pt x="5400" y="0"/>
                </a:lnTo>
                <a:lnTo>
                  <a:pt x="16200" y="0"/>
                </a:lnTo>
                <a:lnTo>
                  <a:pt x="16200" y="10800"/>
                </a:lnTo>
                <a:lnTo>
                  <a:pt x="21600" y="10800"/>
                </a:lnTo>
                <a:lnTo>
                  <a:pt x="10800" y="21600"/>
                </a:lnTo>
                <a:close/>
              </a:path>
            </a:pathLst>
          </a:custGeom>
          <a:solidFill>
            <a:srgbClr val="000000"/>
          </a:solidFill>
          <a:ln w="12700">
            <a:solidFill>
              <a:srgbClr val="000000"/>
            </a:solidFill>
          </a:ln>
        </p:spPr>
        <p:txBody>
          <a:bodyPr lIns="65023" tIns="65023" rIns="65023" bIns="65023" anchor="ctr"/>
          <a:lstStyle/>
          <a:p>
            <a:pPr algn="ctr" defTabSz="650240">
              <a:lnSpc>
                <a:spcPct val="100000"/>
              </a:lnSpc>
              <a:spcBef>
                <a:spcPts val="0"/>
              </a:spcBef>
              <a:defRPr sz="2400">
                <a:latin typeface="Calibri"/>
                <a:ea typeface="Calibri"/>
                <a:cs typeface="Calibri"/>
                <a:sym typeface="Calibri"/>
              </a:defRPr>
            </a:pPr>
          </a:p>
        </p:txBody>
      </p:sp>
      <p:pic>
        <p:nvPicPr>
          <p:cNvPr id="437" name="Picture 2" descr="Picture 2"/>
          <p:cNvPicPr>
            <a:picLocks noChangeAspect="1"/>
          </p:cNvPicPr>
          <p:nvPr/>
        </p:nvPicPr>
        <p:blipFill>
          <a:blip r:embed="rId5">
            <a:extLst/>
          </a:blip>
          <a:stretch>
            <a:fillRect/>
          </a:stretch>
        </p:blipFill>
        <p:spPr>
          <a:xfrm>
            <a:off x="32112" y="8117917"/>
            <a:ext cx="1702570" cy="1449810"/>
          </a:xfrm>
          <a:prstGeom prst="rect">
            <a:avLst/>
          </a:prstGeom>
          <a:ln w="3175">
            <a:miter lim="400000"/>
          </a:ln>
        </p:spPr>
      </p:pic>
      <p:sp>
        <p:nvSpPr>
          <p:cNvPr id="438" name="TextBox 7"/>
          <p:cNvSpPr txBox="1"/>
          <p:nvPr/>
        </p:nvSpPr>
        <p:spPr>
          <a:xfrm>
            <a:off x="1948970" y="8294341"/>
            <a:ext cx="1671970" cy="1126950"/>
          </a:xfrm>
          <a:prstGeom prst="rect">
            <a:avLst/>
          </a:prstGeom>
          <a:ln w="3175">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ctr" defTabSz="650240">
              <a:lnSpc>
                <a:spcPct val="100000"/>
              </a:lnSpc>
              <a:spcBef>
                <a:spcPts val="0"/>
              </a:spcBef>
              <a:defRPr>
                <a:latin typeface="Calibri"/>
                <a:ea typeface="Calibri"/>
                <a:cs typeface="Calibri"/>
                <a:sym typeface="Calibri"/>
              </a:defRPr>
            </a:pPr>
            <a:r>
              <a:t>Spatial </a:t>
            </a:r>
          </a:p>
          <a:p>
            <a:pPr algn="ctr" defTabSz="650240">
              <a:lnSpc>
                <a:spcPct val="100000"/>
              </a:lnSpc>
              <a:spcBef>
                <a:spcPts val="0"/>
              </a:spcBef>
              <a:defRPr>
                <a:latin typeface="Calibri"/>
                <a:ea typeface="Calibri"/>
                <a:cs typeface="Calibri"/>
                <a:sym typeface="Calibri"/>
              </a:defRPr>
            </a:pPr>
            <a:r>
              <a:t>Gradient</a:t>
            </a:r>
          </a:p>
        </p:txBody>
      </p:sp>
      <p:pic>
        <p:nvPicPr>
          <p:cNvPr id="439" name="Picture 9" descr="Picture 9"/>
          <p:cNvPicPr>
            <a:picLocks noChangeAspect="1"/>
          </p:cNvPicPr>
          <p:nvPr/>
        </p:nvPicPr>
        <p:blipFill>
          <a:blip r:embed="rId6">
            <a:extLst/>
          </a:blip>
          <a:stretch>
            <a:fillRect/>
          </a:stretch>
        </p:blipFill>
        <p:spPr>
          <a:xfrm>
            <a:off x="9658345" y="5987094"/>
            <a:ext cx="2966566" cy="1873256"/>
          </a:xfrm>
          <a:prstGeom prst="rect">
            <a:avLst/>
          </a:prstGeom>
          <a:ln w="3175">
            <a:miter lim="400000"/>
          </a:ln>
        </p:spPr>
      </p:pic>
      <p:sp>
        <p:nvSpPr>
          <p:cNvPr id="440" name="TextBox 33"/>
          <p:cNvSpPr txBox="1"/>
          <p:nvPr/>
        </p:nvSpPr>
        <p:spPr>
          <a:xfrm>
            <a:off x="10482619" y="8294341"/>
            <a:ext cx="1711187" cy="1126950"/>
          </a:xfrm>
          <a:prstGeom prst="rect">
            <a:avLst/>
          </a:prstGeom>
          <a:ln w="3175">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ctr" defTabSz="650240">
              <a:lnSpc>
                <a:spcPct val="100000"/>
              </a:lnSpc>
              <a:spcBef>
                <a:spcPts val="0"/>
              </a:spcBef>
              <a:defRPr>
                <a:latin typeface="Calibri"/>
                <a:ea typeface="Calibri"/>
                <a:cs typeface="Calibri"/>
                <a:sym typeface="Calibri"/>
              </a:defRPr>
            </a:pPr>
            <a:r>
              <a:t>Genomic</a:t>
            </a:r>
          </a:p>
          <a:p>
            <a:pPr algn="ctr" defTabSz="650240">
              <a:lnSpc>
                <a:spcPct val="100000"/>
              </a:lnSpc>
              <a:spcBef>
                <a:spcPts val="0"/>
              </a:spcBef>
              <a:defRPr>
                <a:latin typeface="Calibri"/>
                <a:ea typeface="Calibri"/>
                <a:cs typeface="Calibri"/>
                <a:sym typeface="Calibri"/>
              </a:defRPr>
            </a:pPr>
            <a:r>
              <a:t>Gradient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35"/>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411"/>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437"/>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438"/>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5" fill="hold">
                                  <p:stCondLst>
                                    <p:cond delay="0"/>
                                  </p:stCondLst>
                                  <p:iterate type="el" backwards="0">
                                    <p:tmAbs val="0"/>
                                  </p:iterate>
                                  <p:childTnLst>
                                    <p:set>
                                      <p:cBhvr>
                                        <p:cTn id="18" fill="hold"/>
                                        <p:tgtEl>
                                          <p:spTgt spid="436"/>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6" fill="hold">
                                  <p:stCondLst>
                                    <p:cond delay="0"/>
                                  </p:stCondLst>
                                  <p:iterate type="el" backwards="0">
                                    <p:tmAbs val="0"/>
                                  </p:iterate>
                                  <p:childTnLst>
                                    <p:set>
                                      <p:cBhvr>
                                        <p:cTn id="21" fill="hold"/>
                                        <p:tgtEl>
                                          <p:spTgt spid="439"/>
                                        </p:tgtEl>
                                        <p:attrNameLst>
                                          <p:attrName>style.visibility</p:attrName>
                                        </p:attrNameLst>
                                      </p:cBhvr>
                                      <p:to>
                                        <p:strVal val="visible"/>
                                      </p:to>
                                    </p:set>
                                  </p:childTnLst>
                                </p:cTn>
                              </p:par>
                            </p:childTnLst>
                          </p:cTn>
                        </p:par>
                        <p:par>
                          <p:cTn id="22" fill="hold">
                            <p:stCondLst>
                              <p:cond delay="0"/>
                            </p:stCondLst>
                            <p:childTnLst>
                              <p:par>
                                <p:cTn id="23" presetClass="entr" nodeType="afterEffect" presetSubtype="0" presetID="1" grpId="7" fill="hold">
                                  <p:stCondLst>
                                    <p:cond delay="0"/>
                                  </p:stCondLst>
                                  <p:iterate type="el" backwards="0">
                                    <p:tmAbs val="0"/>
                                  </p:iterate>
                                  <p:childTnLst>
                                    <p:set>
                                      <p:cBhvr>
                                        <p:cTn id="24" fill="hold"/>
                                        <p:tgtEl>
                                          <p:spTgt spid="4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36" grpId="5"/>
      <p:bldP build="whole" bldLvl="1" animBg="1" rev="0" advAuto="0" spid="440" grpId="7"/>
      <p:bldP build="whole" bldLvl="1" animBg="1" rev="0" advAuto="0" spid="439" grpId="6"/>
      <p:bldP build="whole" bldLvl="1" animBg="1" rev="0" advAuto="0" spid="437" grpId="3"/>
      <p:bldP build="whole" bldLvl="1" animBg="1" rev="0" advAuto="0" spid="435" grpId="1"/>
      <p:bldP build="whole" bldLvl="1" animBg="1" rev="0" advAuto="0" spid="411" grpId="2"/>
      <p:bldP build="whole" bldLvl="1" animBg="1" rev="0" advAuto="0" spid="438" grpId="4"/>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44" name="FigGradients.png" descr="FigGradients.png"/>
          <p:cNvPicPr>
            <a:picLocks noChangeAspect="1"/>
          </p:cNvPicPr>
          <p:nvPr/>
        </p:nvPicPr>
        <p:blipFill>
          <a:blip r:embed="rId2">
            <a:extLst/>
          </a:blip>
          <a:stretch>
            <a:fillRect/>
          </a:stretch>
        </p:blipFill>
        <p:spPr>
          <a:xfrm>
            <a:off x="2206910" y="352679"/>
            <a:ext cx="8925837" cy="9400921"/>
          </a:xfrm>
          <a:prstGeom prst="rect">
            <a:avLst/>
          </a:prstGeom>
          <a:ln w="3175">
            <a:miter lim="400000"/>
          </a:ln>
        </p:spPr>
      </p:pic>
      <p:sp>
        <p:nvSpPr>
          <p:cNvPr id="445" name="Rectangle"/>
          <p:cNvSpPr/>
          <p:nvPr/>
        </p:nvSpPr>
        <p:spPr>
          <a:xfrm>
            <a:off x="1782229" y="5691494"/>
            <a:ext cx="9440342" cy="1990303"/>
          </a:xfrm>
          <a:prstGeom prst="rect">
            <a:avLst/>
          </a:prstGeom>
          <a:solidFill>
            <a:srgbClr val="FFFFFF"/>
          </a:solidFill>
          <a:ln w="3175">
            <a:miter lim="400000"/>
          </a:ln>
        </p:spPr>
        <p:txBody>
          <a:bodyPr lIns="27093" tIns="27093" rIns="27093" bIns="27093" anchor="ctr"/>
          <a:lstStyle/>
          <a:p>
            <a:pPr algn="ctr" defTabSz="587022">
              <a:lnSpc>
                <a:spcPct val="100000"/>
              </a:lnSpc>
              <a:spcBef>
                <a:spcPts val="0"/>
              </a:spcBef>
              <a:defRPr sz="2200">
                <a:solidFill>
                  <a:srgbClr val="FFFFFF"/>
                </a:solidFill>
                <a:latin typeface="Helvetica Neue Medium"/>
                <a:ea typeface="Helvetica Neue Medium"/>
                <a:cs typeface="Helvetica Neue Medium"/>
                <a:sym typeface="Helvetica Neue Medium"/>
              </a:defRPr>
            </a:pPr>
          </a:p>
        </p:txBody>
      </p:sp>
      <p:sp>
        <p:nvSpPr>
          <p:cNvPr id="446" name="Rectangle"/>
          <p:cNvSpPr/>
          <p:nvPr/>
        </p:nvSpPr>
        <p:spPr>
          <a:xfrm>
            <a:off x="1437074" y="7797058"/>
            <a:ext cx="9440341" cy="1990302"/>
          </a:xfrm>
          <a:prstGeom prst="rect">
            <a:avLst/>
          </a:prstGeom>
          <a:solidFill>
            <a:srgbClr val="FFFFFF"/>
          </a:solidFill>
          <a:ln w="3175">
            <a:miter lim="400000"/>
          </a:ln>
        </p:spPr>
        <p:txBody>
          <a:bodyPr lIns="27093" tIns="27093" rIns="27093" bIns="27093" anchor="ctr"/>
          <a:lstStyle/>
          <a:p>
            <a:pPr algn="ctr" defTabSz="587022">
              <a:lnSpc>
                <a:spcPct val="100000"/>
              </a:lnSpc>
              <a:spcBef>
                <a:spcPts val="0"/>
              </a:spcBef>
              <a:defRPr sz="2200">
                <a:solidFill>
                  <a:srgbClr val="FFFFFF"/>
                </a:solidFill>
                <a:latin typeface="Helvetica Neue Medium"/>
                <a:ea typeface="Helvetica Neue Medium"/>
                <a:cs typeface="Helvetica Neue Medium"/>
                <a:sym typeface="Helvetica Neue Medium"/>
              </a:defRPr>
            </a:pPr>
          </a:p>
        </p:txBody>
      </p:sp>
      <p:sp>
        <p:nvSpPr>
          <p:cNvPr id="447" name="Rectangle"/>
          <p:cNvSpPr/>
          <p:nvPr/>
        </p:nvSpPr>
        <p:spPr>
          <a:xfrm>
            <a:off x="8221701" y="5707432"/>
            <a:ext cx="3363947" cy="2070732"/>
          </a:xfrm>
          <a:prstGeom prst="rect">
            <a:avLst/>
          </a:prstGeom>
          <a:solidFill>
            <a:srgbClr val="FFFFFF"/>
          </a:solidFill>
          <a:ln w="3175">
            <a:miter lim="400000"/>
          </a:ln>
        </p:spPr>
        <p:txBody>
          <a:bodyPr lIns="27093" tIns="27093" rIns="27093" bIns="27093" anchor="ctr"/>
          <a:lstStyle/>
          <a:p>
            <a:pPr algn="ctr" defTabSz="587022">
              <a:lnSpc>
                <a:spcPct val="100000"/>
              </a:lnSpc>
              <a:spcBef>
                <a:spcPts val="0"/>
              </a:spcBef>
              <a:defRPr sz="2200">
                <a:solidFill>
                  <a:srgbClr val="FFFFFF"/>
                </a:solidFill>
                <a:latin typeface="Helvetica Neue Medium"/>
                <a:ea typeface="Helvetica Neue Medium"/>
                <a:cs typeface="Helvetica Neue Medium"/>
                <a:sym typeface="Helvetica Neue Medium"/>
              </a:defRPr>
            </a:pPr>
          </a:p>
        </p:txBody>
      </p:sp>
      <p:sp>
        <p:nvSpPr>
          <p:cNvPr id="448" name="Rectangle"/>
          <p:cNvSpPr/>
          <p:nvPr/>
        </p:nvSpPr>
        <p:spPr>
          <a:xfrm>
            <a:off x="1782229" y="2133630"/>
            <a:ext cx="9440342" cy="3554908"/>
          </a:xfrm>
          <a:prstGeom prst="rect">
            <a:avLst/>
          </a:prstGeom>
          <a:solidFill>
            <a:srgbClr val="FFFFFF"/>
          </a:solidFill>
          <a:ln w="3175">
            <a:miter lim="400000"/>
          </a:ln>
        </p:spPr>
        <p:txBody>
          <a:bodyPr lIns="27093" tIns="27093" rIns="27093" bIns="27093" anchor="ctr"/>
          <a:lstStyle/>
          <a:p>
            <a:pPr algn="ctr" defTabSz="587022">
              <a:lnSpc>
                <a:spcPct val="100000"/>
              </a:lnSpc>
              <a:spcBef>
                <a:spcPts val="0"/>
              </a:spcBef>
              <a:defRPr sz="2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0" presetID="1" grpId="1" fill="hold">
                                  <p:stCondLst>
                                    <p:cond delay="0"/>
                                  </p:stCondLst>
                                  <p:iterate type="el" backwards="0">
                                    <p:tmAbs val="0"/>
                                  </p:iterate>
                                  <p:childTnLst>
                                    <p:set>
                                      <p:cBhvr>
                                        <p:cTn id="6" fill="hold">
                                          <p:stCondLst>
                                            <p:cond delay="0"/>
                                          </p:stCondLst>
                                        </p:cTn>
                                        <p:tgtEl>
                                          <p:spTgt spid="44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Class="exit" nodeType="clickEffect" presetSubtype="0" presetID="1" grpId="2" fill="hold">
                                  <p:stCondLst>
                                    <p:cond delay="0"/>
                                  </p:stCondLst>
                                  <p:iterate type="el" backwards="0">
                                    <p:tmAbs val="0"/>
                                  </p:iterate>
                                  <p:childTnLst>
                                    <p:set>
                                      <p:cBhvr>
                                        <p:cTn id="10" fill="hold">
                                          <p:stCondLst>
                                            <p:cond delay="0"/>
                                          </p:stCondLst>
                                        </p:cTn>
                                        <p:tgtEl>
                                          <p:spTgt spid="44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Class="exit" nodeType="clickEffect" presetSubtype="0" presetID="1" grpId="3" fill="hold">
                                  <p:stCondLst>
                                    <p:cond delay="0"/>
                                  </p:stCondLst>
                                  <p:iterate type="el" backwards="0">
                                    <p:tmAbs val="0"/>
                                  </p:iterate>
                                  <p:childTnLst>
                                    <p:set>
                                      <p:cBhvr>
                                        <p:cTn id="14" fill="hold">
                                          <p:stCondLst>
                                            <p:cond delay="0"/>
                                          </p:stCondLst>
                                        </p:cTn>
                                        <p:tgtEl>
                                          <p:spTgt spid="44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45" grpId="2"/>
      <p:bldP build="whole" bldLvl="1" animBg="1" rev="0" advAuto="0" spid="446" grpId="3"/>
      <p:bldP build="whole" bldLvl="1" animBg="1" rev="0" advAuto="0" spid="448" grpId="1"/>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50" name="FigGradients.png" descr="FigGradients.png"/>
          <p:cNvPicPr>
            <a:picLocks noChangeAspect="1"/>
          </p:cNvPicPr>
          <p:nvPr/>
        </p:nvPicPr>
        <p:blipFill>
          <a:blip r:embed="rId2">
            <a:extLst/>
          </a:blip>
          <a:stretch>
            <a:fillRect/>
          </a:stretch>
        </p:blipFill>
        <p:spPr>
          <a:xfrm>
            <a:off x="2206910" y="352679"/>
            <a:ext cx="8925837" cy="9400921"/>
          </a:xfrm>
          <a:prstGeom prst="rect">
            <a:avLst/>
          </a:prstGeom>
          <a:ln w="3175">
            <a:miter lim="400000"/>
          </a:ln>
        </p:spPr>
      </p:pic>
      <p:sp>
        <p:nvSpPr>
          <p:cNvPr id="451" name="Rectangle"/>
          <p:cNvSpPr/>
          <p:nvPr/>
        </p:nvSpPr>
        <p:spPr>
          <a:xfrm>
            <a:off x="1782229" y="5691494"/>
            <a:ext cx="9440342" cy="1990303"/>
          </a:xfrm>
          <a:prstGeom prst="rect">
            <a:avLst/>
          </a:prstGeom>
          <a:solidFill>
            <a:srgbClr val="FFFFFF"/>
          </a:solidFill>
          <a:ln w="3175">
            <a:miter lim="400000"/>
          </a:ln>
        </p:spPr>
        <p:txBody>
          <a:bodyPr lIns="27093" tIns="27093" rIns="27093" bIns="27093" anchor="ctr"/>
          <a:lstStyle/>
          <a:p>
            <a:pPr algn="ctr" defTabSz="587022">
              <a:lnSpc>
                <a:spcPct val="100000"/>
              </a:lnSpc>
              <a:spcBef>
                <a:spcPts val="0"/>
              </a:spcBef>
              <a:defRPr sz="2200">
                <a:solidFill>
                  <a:srgbClr val="FFFFFF"/>
                </a:solidFill>
                <a:latin typeface="Helvetica Neue Medium"/>
                <a:ea typeface="Helvetica Neue Medium"/>
                <a:cs typeface="Helvetica Neue Medium"/>
                <a:sym typeface="Helvetica Neue Medium"/>
              </a:defRPr>
            </a:pPr>
          </a:p>
        </p:txBody>
      </p:sp>
      <p:sp>
        <p:nvSpPr>
          <p:cNvPr id="452" name="Rectangle"/>
          <p:cNvSpPr/>
          <p:nvPr/>
        </p:nvSpPr>
        <p:spPr>
          <a:xfrm>
            <a:off x="1437074" y="7797058"/>
            <a:ext cx="9440341" cy="1990302"/>
          </a:xfrm>
          <a:prstGeom prst="rect">
            <a:avLst/>
          </a:prstGeom>
          <a:solidFill>
            <a:srgbClr val="FFFFFF"/>
          </a:solidFill>
          <a:ln w="3175">
            <a:miter lim="400000"/>
          </a:ln>
        </p:spPr>
        <p:txBody>
          <a:bodyPr lIns="27093" tIns="27093" rIns="27093" bIns="27093" anchor="ctr"/>
          <a:lstStyle/>
          <a:p>
            <a:pPr algn="ctr" defTabSz="587022">
              <a:lnSpc>
                <a:spcPct val="100000"/>
              </a:lnSpc>
              <a:spcBef>
                <a:spcPts val="0"/>
              </a:spcBef>
              <a:defRPr sz="2200">
                <a:solidFill>
                  <a:srgbClr val="FFFFFF"/>
                </a:solidFill>
                <a:latin typeface="Helvetica Neue Medium"/>
                <a:ea typeface="Helvetica Neue Medium"/>
                <a:cs typeface="Helvetica Neue Medium"/>
                <a:sym typeface="Helvetica Neue Medium"/>
              </a:defRPr>
            </a:pPr>
          </a:p>
        </p:txBody>
      </p:sp>
      <p:grpSp>
        <p:nvGrpSpPr>
          <p:cNvPr id="456" name="Group"/>
          <p:cNvGrpSpPr/>
          <p:nvPr/>
        </p:nvGrpSpPr>
        <p:grpSpPr>
          <a:xfrm>
            <a:off x="-1093" y="6232689"/>
            <a:ext cx="12700001" cy="2677757"/>
            <a:chOff x="0" y="0"/>
            <a:chExt cx="12700000" cy="2677755"/>
          </a:xfrm>
        </p:grpSpPr>
        <p:pic>
          <p:nvPicPr>
            <p:cNvPr id="453" name="C1_XWeights.pdf" descr="C1_XWeights.pdf"/>
            <p:cNvPicPr>
              <a:picLocks noChangeAspect="1"/>
            </p:cNvPicPr>
            <p:nvPr/>
          </p:nvPicPr>
          <p:blipFill>
            <a:blip r:embed="rId3">
              <a:extLst/>
            </a:blip>
            <a:stretch>
              <a:fillRect/>
            </a:stretch>
          </p:blipFill>
          <p:spPr>
            <a:xfrm>
              <a:off x="0" y="6556"/>
              <a:ext cx="4191319" cy="2664643"/>
            </a:xfrm>
            <a:prstGeom prst="rect">
              <a:avLst/>
            </a:prstGeom>
            <a:ln w="3175" cap="flat">
              <a:noFill/>
              <a:miter lim="400000"/>
            </a:ln>
            <a:effectLst/>
          </p:spPr>
        </p:pic>
        <p:pic>
          <p:nvPicPr>
            <p:cNvPr id="454" name="C2_XWeights.pdf" descr="C2_XWeights.pdf"/>
            <p:cNvPicPr>
              <a:picLocks noChangeAspect="1"/>
            </p:cNvPicPr>
            <p:nvPr/>
          </p:nvPicPr>
          <p:blipFill>
            <a:blip r:embed="rId4">
              <a:extLst/>
            </a:blip>
            <a:stretch>
              <a:fillRect/>
            </a:stretch>
          </p:blipFill>
          <p:spPr>
            <a:xfrm>
              <a:off x="4254340" y="6556"/>
              <a:ext cx="4191320" cy="2664643"/>
            </a:xfrm>
            <a:prstGeom prst="rect">
              <a:avLst/>
            </a:prstGeom>
            <a:ln w="3175" cap="flat">
              <a:noFill/>
              <a:miter lim="400000"/>
            </a:ln>
            <a:effectLst/>
          </p:spPr>
        </p:pic>
        <p:pic>
          <p:nvPicPr>
            <p:cNvPr id="455" name="C3_XWeights.pdf" descr="C3_XWeights.pdf"/>
            <p:cNvPicPr>
              <a:picLocks noChangeAspect="1"/>
            </p:cNvPicPr>
            <p:nvPr/>
          </p:nvPicPr>
          <p:blipFill>
            <a:blip r:embed="rId5">
              <a:extLst/>
            </a:blip>
            <a:stretch>
              <a:fillRect/>
            </a:stretch>
          </p:blipFill>
          <p:spPr>
            <a:xfrm>
              <a:off x="8508681" y="0"/>
              <a:ext cx="4191319" cy="2677756"/>
            </a:xfrm>
            <a:prstGeom prst="rect">
              <a:avLst/>
            </a:prstGeom>
            <a:ln w="3175" cap="flat">
              <a:noFill/>
              <a:miter lim="400000"/>
            </a:ln>
            <a:effectLst/>
          </p:spPr>
        </p:pic>
      </p:gr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58" name="FigDevelopment.png" descr="FigDevelopment.png"/>
          <p:cNvPicPr>
            <a:picLocks noChangeAspect="1"/>
          </p:cNvPicPr>
          <p:nvPr/>
        </p:nvPicPr>
        <p:blipFill>
          <a:blip r:embed="rId2">
            <a:extLst/>
          </a:blip>
          <a:srcRect l="35" t="51922" r="0" b="108"/>
          <a:stretch>
            <a:fillRect/>
          </a:stretch>
        </p:blipFill>
        <p:spPr>
          <a:xfrm>
            <a:off x="2134857" y="5068111"/>
            <a:ext cx="8971725" cy="4678734"/>
          </a:xfrm>
          <a:prstGeom prst="rect">
            <a:avLst/>
          </a:prstGeom>
          <a:ln w="3175">
            <a:miter lim="400000"/>
          </a:ln>
        </p:spPr>
      </p:pic>
      <p:pic>
        <p:nvPicPr>
          <p:cNvPr id="459" name="Image" descr="Image"/>
          <p:cNvPicPr>
            <a:picLocks noChangeAspect="1"/>
          </p:cNvPicPr>
          <p:nvPr/>
        </p:nvPicPr>
        <p:blipFill>
          <a:blip r:embed="rId3">
            <a:extLst/>
          </a:blip>
          <a:stretch>
            <a:fillRect/>
          </a:stretch>
        </p:blipFill>
        <p:spPr>
          <a:xfrm>
            <a:off x="-44806" y="1024310"/>
            <a:ext cx="2259520" cy="2386099"/>
          </a:xfrm>
          <a:prstGeom prst="rect">
            <a:avLst/>
          </a:prstGeom>
          <a:ln w="3175">
            <a:miter lim="400000"/>
          </a:ln>
        </p:spPr>
      </p:pic>
      <p:pic>
        <p:nvPicPr>
          <p:cNvPr id="460" name="FigDevelopment.png" descr="FigDevelopment.png"/>
          <p:cNvPicPr>
            <a:picLocks noChangeAspect="1"/>
          </p:cNvPicPr>
          <p:nvPr/>
        </p:nvPicPr>
        <p:blipFill>
          <a:blip r:embed="rId2">
            <a:extLst/>
          </a:blip>
          <a:srcRect l="0" t="0" r="0" b="73976"/>
          <a:stretch>
            <a:fillRect/>
          </a:stretch>
        </p:blipFill>
        <p:spPr>
          <a:xfrm>
            <a:off x="3390363" y="184756"/>
            <a:ext cx="9084405" cy="2569209"/>
          </a:xfrm>
          <a:prstGeom prst="rect">
            <a:avLst/>
          </a:prstGeom>
          <a:ln w="3175">
            <a:miter lim="400000"/>
          </a:ln>
        </p:spPr>
      </p:pic>
      <p:sp>
        <p:nvSpPr>
          <p:cNvPr id="461" name="Rectangle"/>
          <p:cNvSpPr/>
          <p:nvPr/>
        </p:nvSpPr>
        <p:spPr>
          <a:xfrm>
            <a:off x="6407074" y="518314"/>
            <a:ext cx="6817024" cy="2160103"/>
          </a:xfrm>
          <a:prstGeom prst="rect">
            <a:avLst/>
          </a:prstGeom>
          <a:solidFill>
            <a:srgbClr val="FFFFFF"/>
          </a:solidFill>
          <a:ln w="3175">
            <a:miter lim="400000"/>
          </a:ln>
        </p:spPr>
        <p:txBody>
          <a:bodyPr lIns="27093" tIns="27093" rIns="27093" bIns="27093" anchor="ctr"/>
          <a:lstStyle/>
          <a:p>
            <a:pPr algn="ctr" defTabSz="587022">
              <a:lnSpc>
                <a:spcPct val="100000"/>
              </a:lnSpc>
              <a:spcBef>
                <a:spcPts val="0"/>
              </a:spcBef>
              <a:defRPr sz="2200">
                <a:solidFill>
                  <a:srgbClr val="FFFFFF"/>
                </a:solidFill>
                <a:latin typeface="Helvetica Neue Medium"/>
                <a:ea typeface="Helvetica Neue Medium"/>
                <a:cs typeface="Helvetica Neue Medium"/>
                <a:sym typeface="Helvetica Neue Medium"/>
              </a:defRPr>
            </a:pPr>
          </a:p>
        </p:txBody>
      </p:sp>
      <p:sp>
        <p:nvSpPr>
          <p:cNvPr id="462" name="Rectangle"/>
          <p:cNvSpPr/>
          <p:nvPr/>
        </p:nvSpPr>
        <p:spPr>
          <a:xfrm>
            <a:off x="6635169" y="214216"/>
            <a:ext cx="6040871" cy="2520073"/>
          </a:xfrm>
          <a:prstGeom prst="rect">
            <a:avLst/>
          </a:prstGeom>
          <a:solidFill>
            <a:srgbClr val="FFFFFF"/>
          </a:solidFill>
          <a:ln w="3175">
            <a:miter lim="400000"/>
          </a:ln>
        </p:spPr>
        <p:txBody>
          <a:bodyPr lIns="27093" tIns="27093" rIns="27093" bIns="27093" anchor="ctr"/>
          <a:lstStyle/>
          <a:p>
            <a:pPr algn="ctr" defTabSz="587022">
              <a:lnSpc>
                <a:spcPct val="100000"/>
              </a:lnSpc>
              <a:spcBef>
                <a:spcPts val="0"/>
              </a:spcBef>
              <a:defRPr sz="2200">
                <a:solidFill>
                  <a:srgbClr val="FFFFFF"/>
                </a:solidFill>
                <a:latin typeface="Helvetica Neue Medium"/>
                <a:ea typeface="Helvetica Neue Medium"/>
                <a:cs typeface="Helvetica Neue Medium"/>
                <a:sym typeface="Helvetica Neue Medium"/>
              </a:defRPr>
            </a:pPr>
          </a:p>
        </p:txBody>
      </p:sp>
      <p:sp>
        <p:nvSpPr>
          <p:cNvPr id="463" name="Line"/>
          <p:cNvSpPr/>
          <p:nvPr/>
        </p:nvSpPr>
        <p:spPr>
          <a:xfrm>
            <a:off x="2235970" y="2609784"/>
            <a:ext cx="2087865" cy="1"/>
          </a:xfrm>
          <a:prstGeom prst="line">
            <a:avLst/>
          </a:prstGeom>
          <a:ln w="12700">
            <a:solidFill>
              <a:srgbClr val="000000"/>
            </a:solidFill>
            <a:miter lim="400000"/>
            <a:tailEnd type="triangle"/>
          </a:ln>
        </p:spPr>
        <p:txBody>
          <a:bodyPr lIns="27093" tIns="27093" rIns="27093" bIns="27093" anchor="ctr"/>
          <a:lstStyle/>
          <a:p>
            <a:pPr/>
          </a:p>
        </p:txBody>
      </p:sp>
      <p:sp>
        <p:nvSpPr>
          <p:cNvPr id="464" name="Rectangle"/>
          <p:cNvSpPr/>
          <p:nvPr/>
        </p:nvSpPr>
        <p:spPr>
          <a:xfrm>
            <a:off x="6651452" y="5463075"/>
            <a:ext cx="5226026" cy="4300399"/>
          </a:xfrm>
          <a:prstGeom prst="rect">
            <a:avLst/>
          </a:prstGeom>
          <a:solidFill>
            <a:srgbClr val="FFFFFF"/>
          </a:solidFill>
          <a:ln w="3175">
            <a:miter lim="400000"/>
          </a:ln>
        </p:spPr>
        <p:txBody>
          <a:bodyPr lIns="27093" tIns="27093" rIns="27093" bIns="27093" anchor="ctr"/>
          <a:lstStyle/>
          <a:p>
            <a:pPr algn="ctr" defTabSz="587022">
              <a:lnSpc>
                <a:spcPct val="100000"/>
              </a:lnSpc>
              <a:spcBef>
                <a:spcPts val="0"/>
              </a:spcBef>
              <a:defRPr sz="2200">
                <a:solidFill>
                  <a:srgbClr val="FFFFFF"/>
                </a:solidFill>
                <a:latin typeface="Helvetica Neue Medium"/>
                <a:ea typeface="Helvetica Neue Medium"/>
                <a:cs typeface="Helvetica Neue Medium"/>
                <a:sym typeface="Helvetica Neue Medium"/>
              </a:defRPr>
            </a:pPr>
          </a:p>
        </p:txBody>
      </p:sp>
      <p:sp>
        <p:nvSpPr>
          <p:cNvPr id="465" name="Brainspan"/>
          <p:cNvSpPr txBox="1"/>
          <p:nvPr/>
        </p:nvSpPr>
        <p:spPr>
          <a:xfrm rot="16200000">
            <a:off x="2111212" y="1019529"/>
            <a:ext cx="2018192" cy="550098"/>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p>
            <a:pPr/>
            <a:r>
              <a:t>Brainspan</a:t>
            </a:r>
          </a:p>
        </p:txBody>
      </p:sp>
      <p:pic>
        <p:nvPicPr>
          <p:cNvPr id="466" name="Picture 7" descr="Picture 7"/>
          <p:cNvPicPr>
            <a:picLocks noChangeAspect="1"/>
          </p:cNvPicPr>
          <p:nvPr/>
        </p:nvPicPr>
        <p:blipFill>
          <a:blip r:embed="rId4">
            <a:extLst/>
          </a:blip>
          <a:stretch>
            <a:fillRect/>
          </a:stretch>
        </p:blipFill>
        <p:spPr>
          <a:xfrm>
            <a:off x="8136177" y="1581109"/>
            <a:ext cx="3564859" cy="1453316"/>
          </a:xfrm>
          <a:prstGeom prst="rect">
            <a:avLst/>
          </a:prstGeom>
          <a:ln w="3175">
            <a:miter lim="400000"/>
          </a:ln>
        </p:spPr>
      </p:pic>
      <p:pic>
        <p:nvPicPr>
          <p:cNvPr id="467" name="Picture 8" descr="Picture 8"/>
          <p:cNvPicPr>
            <a:picLocks noChangeAspect="1"/>
          </p:cNvPicPr>
          <p:nvPr/>
        </p:nvPicPr>
        <p:blipFill>
          <a:blip r:embed="rId5">
            <a:extLst/>
          </a:blip>
          <a:stretch>
            <a:fillRect/>
          </a:stretch>
        </p:blipFill>
        <p:spPr>
          <a:xfrm>
            <a:off x="8241731" y="162306"/>
            <a:ext cx="2913148" cy="1440282"/>
          </a:xfrm>
          <a:prstGeom prst="rect">
            <a:avLst/>
          </a:prstGeom>
          <a:ln w="3175">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0" presetID="1" grpId="1" fill="hold">
                                  <p:stCondLst>
                                    <p:cond delay="0"/>
                                  </p:stCondLst>
                                  <p:iterate type="el" backwards="0">
                                    <p:tmAbs val="0"/>
                                  </p:iterate>
                                  <p:childTnLst>
                                    <p:set>
                                      <p:cBhvr>
                                        <p:cTn id="6" fill="hold">
                                          <p:stCondLst>
                                            <p:cond delay="0"/>
                                          </p:stCondLst>
                                        </p:cTn>
                                        <p:tgtEl>
                                          <p:spTgt spid="467"/>
                                        </p:tgtEl>
                                        <p:attrNameLst>
                                          <p:attrName>style.visibility</p:attrName>
                                        </p:attrNameLst>
                                      </p:cBhvr>
                                      <p:to>
                                        <p:strVal val="hidden"/>
                                      </p:to>
                                    </p:set>
                                  </p:childTnLst>
                                </p:cTn>
                              </p:par>
                            </p:childTnLst>
                          </p:cTn>
                        </p:par>
                        <p:par>
                          <p:cTn id="7" fill="hold">
                            <p:stCondLst>
                              <p:cond delay="0"/>
                            </p:stCondLst>
                            <p:childTnLst>
                              <p:par>
                                <p:cTn id="8" presetClass="exit" nodeType="afterEffect" presetSubtype="0" presetID="1" grpId="2" fill="hold">
                                  <p:stCondLst>
                                    <p:cond delay="0"/>
                                  </p:stCondLst>
                                  <p:iterate type="el" backwards="0">
                                    <p:tmAbs val="0"/>
                                  </p:iterate>
                                  <p:childTnLst>
                                    <p:set>
                                      <p:cBhvr>
                                        <p:cTn id="9" fill="hold">
                                          <p:stCondLst>
                                            <p:cond delay="0"/>
                                          </p:stCondLst>
                                        </p:cTn>
                                        <p:tgtEl>
                                          <p:spTgt spid="466"/>
                                        </p:tgtEl>
                                        <p:attrNameLst>
                                          <p:attrName>style.visibility</p:attrName>
                                        </p:attrNameLst>
                                      </p:cBhvr>
                                      <p:to>
                                        <p:strVal val="hidden"/>
                                      </p:to>
                                    </p:set>
                                  </p:childTnLst>
                                </p:cTn>
                              </p:par>
                            </p:childTnLst>
                          </p:cTn>
                        </p:par>
                        <p:par>
                          <p:cTn id="10" fill="hold">
                            <p:stCondLst>
                              <p:cond delay="0"/>
                            </p:stCondLst>
                            <p:childTnLst>
                              <p:par>
                                <p:cTn id="11" presetClass="exit" nodeType="afterEffect" presetSubtype="0" presetID="1" grpId="3" fill="hold">
                                  <p:stCondLst>
                                    <p:cond delay="0"/>
                                  </p:stCondLst>
                                  <p:iterate type="el" backwards="0">
                                    <p:tmAbs val="0"/>
                                  </p:iterate>
                                  <p:childTnLst>
                                    <p:set>
                                      <p:cBhvr>
                                        <p:cTn id="12" fill="hold">
                                          <p:stCondLst>
                                            <p:cond delay="0"/>
                                          </p:stCondLst>
                                        </p:cTn>
                                        <p:tgtEl>
                                          <p:spTgt spid="461"/>
                                        </p:tgtEl>
                                        <p:attrNameLst>
                                          <p:attrName>style.visibility</p:attrName>
                                        </p:attrNameLst>
                                      </p:cBhvr>
                                      <p:to>
                                        <p:strVal val="hidden"/>
                                      </p:to>
                                    </p:set>
                                  </p:childTnLst>
                                </p:cTn>
                              </p:par>
                            </p:childTnLst>
                          </p:cTn>
                        </p:par>
                        <p:par>
                          <p:cTn id="13" fill="hold">
                            <p:stCondLst>
                              <p:cond delay="0"/>
                            </p:stCondLst>
                            <p:childTnLst>
                              <p:par>
                                <p:cTn id="14" presetClass="exit" nodeType="afterEffect" presetSubtype="0" presetID="1" grpId="4" fill="hold">
                                  <p:stCondLst>
                                    <p:cond delay="0"/>
                                  </p:stCondLst>
                                  <p:iterate type="el" backwards="0">
                                    <p:tmAbs val="0"/>
                                  </p:iterate>
                                  <p:childTnLst>
                                    <p:set>
                                      <p:cBhvr>
                                        <p:cTn id="15" fill="hold">
                                          <p:stCondLst>
                                            <p:cond delay="0"/>
                                          </p:stCondLst>
                                        </p:cTn>
                                        <p:tgtEl>
                                          <p:spTgt spid="46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5" fill="hold">
                                  <p:stCondLst>
                                    <p:cond delay="0"/>
                                  </p:stCondLst>
                                  <p:iterate type="el" backwards="0">
                                    <p:tmAbs val="0"/>
                                  </p:iterate>
                                  <p:childTnLst>
                                    <p:set>
                                      <p:cBhvr>
                                        <p:cTn id="19" fill="hold"/>
                                        <p:tgtEl>
                                          <p:spTgt spid="4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66" grpId="2"/>
      <p:bldP build="whole" bldLvl="1" animBg="1" rev="0" advAuto="0" spid="461" grpId="3"/>
      <p:bldP build="whole" bldLvl="1" animBg="1" rev="0" advAuto="0" spid="458" grpId="5"/>
      <p:bldP build="whole" bldLvl="1" animBg="1" rev="0" advAuto="0" spid="462" grpId="4"/>
      <p:bldP build="whole" bldLvl="1" animBg="1" rev="0" advAuto="0" spid="467" grpId="1"/>
    </p:bld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9" name="FigDevelopment.png" descr="FigDevelopment.png"/>
          <p:cNvPicPr>
            <a:picLocks noChangeAspect="1"/>
          </p:cNvPicPr>
          <p:nvPr/>
        </p:nvPicPr>
        <p:blipFill>
          <a:blip r:embed="rId2">
            <a:extLst/>
          </a:blip>
          <a:srcRect l="35" t="51922" r="0" b="108"/>
          <a:stretch>
            <a:fillRect/>
          </a:stretch>
        </p:blipFill>
        <p:spPr>
          <a:xfrm>
            <a:off x="2134857" y="5068111"/>
            <a:ext cx="8971725" cy="4678734"/>
          </a:xfrm>
          <a:prstGeom prst="rect">
            <a:avLst/>
          </a:prstGeom>
          <a:ln w="3175">
            <a:miter lim="400000"/>
          </a:ln>
        </p:spPr>
      </p:pic>
      <p:pic>
        <p:nvPicPr>
          <p:cNvPr id="470" name="Image" descr="Image"/>
          <p:cNvPicPr>
            <a:picLocks noChangeAspect="1"/>
          </p:cNvPicPr>
          <p:nvPr/>
        </p:nvPicPr>
        <p:blipFill>
          <a:blip r:embed="rId3">
            <a:extLst/>
          </a:blip>
          <a:stretch>
            <a:fillRect/>
          </a:stretch>
        </p:blipFill>
        <p:spPr>
          <a:xfrm>
            <a:off x="-44806" y="1024310"/>
            <a:ext cx="2259520" cy="2386099"/>
          </a:xfrm>
          <a:prstGeom prst="rect">
            <a:avLst/>
          </a:prstGeom>
          <a:ln w="3175">
            <a:miter lim="400000"/>
          </a:ln>
        </p:spPr>
      </p:pic>
      <p:pic>
        <p:nvPicPr>
          <p:cNvPr id="471" name="FigDevelopment.png" descr="FigDevelopment.png"/>
          <p:cNvPicPr>
            <a:picLocks noChangeAspect="1"/>
          </p:cNvPicPr>
          <p:nvPr/>
        </p:nvPicPr>
        <p:blipFill>
          <a:blip r:embed="rId2">
            <a:extLst/>
          </a:blip>
          <a:srcRect l="0" t="0" r="0" b="73976"/>
          <a:stretch>
            <a:fillRect/>
          </a:stretch>
        </p:blipFill>
        <p:spPr>
          <a:xfrm>
            <a:off x="3390363" y="184756"/>
            <a:ext cx="9084405" cy="2569209"/>
          </a:xfrm>
          <a:prstGeom prst="rect">
            <a:avLst/>
          </a:prstGeom>
          <a:ln w="3175">
            <a:miter lim="400000"/>
          </a:ln>
        </p:spPr>
      </p:pic>
      <p:pic>
        <p:nvPicPr>
          <p:cNvPr id="472" name="GTEx_Repl_younger_C3.pdf" descr="GTEx_Repl_younger_C3.pdf"/>
          <p:cNvPicPr>
            <a:picLocks noChangeAspect="1"/>
          </p:cNvPicPr>
          <p:nvPr/>
        </p:nvPicPr>
        <p:blipFill>
          <a:blip r:embed="rId4">
            <a:extLst/>
          </a:blip>
          <a:stretch>
            <a:fillRect/>
          </a:stretch>
        </p:blipFill>
        <p:spPr>
          <a:xfrm>
            <a:off x="9294028" y="2780930"/>
            <a:ext cx="3018810" cy="2499470"/>
          </a:xfrm>
          <a:prstGeom prst="rect">
            <a:avLst/>
          </a:prstGeom>
          <a:ln w="3175">
            <a:miter lim="400000"/>
          </a:ln>
        </p:spPr>
      </p:pic>
      <p:pic>
        <p:nvPicPr>
          <p:cNvPr id="473" name="GTEx_Repl_younger_C2.pdf" descr="GTEx_Repl_younger_C2.pdf"/>
          <p:cNvPicPr>
            <a:picLocks noChangeAspect="1"/>
          </p:cNvPicPr>
          <p:nvPr/>
        </p:nvPicPr>
        <p:blipFill>
          <a:blip r:embed="rId5">
            <a:extLst/>
          </a:blip>
          <a:stretch>
            <a:fillRect/>
          </a:stretch>
        </p:blipFill>
        <p:spPr>
          <a:xfrm>
            <a:off x="6454695" y="2816303"/>
            <a:ext cx="2648525" cy="2471291"/>
          </a:xfrm>
          <a:prstGeom prst="rect">
            <a:avLst/>
          </a:prstGeom>
          <a:ln w="3175">
            <a:miter lim="400000"/>
          </a:ln>
        </p:spPr>
      </p:pic>
      <p:pic>
        <p:nvPicPr>
          <p:cNvPr id="474" name="GTEx_Repl_younger_C1.pdf" descr="GTEx_Repl_younger_C1.pdf"/>
          <p:cNvPicPr>
            <a:picLocks noChangeAspect="1"/>
          </p:cNvPicPr>
          <p:nvPr/>
        </p:nvPicPr>
        <p:blipFill>
          <a:blip r:embed="rId6">
            <a:extLst/>
          </a:blip>
          <a:stretch>
            <a:fillRect/>
          </a:stretch>
        </p:blipFill>
        <p:spPr>
          <a:xfrm>
            <a:off x="3507533" y="2802213"/>
            <a:ext cx="2512199" cy="2499471"/>
          </a:xfrm>
          <a:prstGeom prst="rect">
            <a:avLst/>
          </a:prstGeom>
          <a:ln w="3175">
            <a:miter lim="400000"/>
          </a:ln>
        </p:spPr>
      </p:pic>
      <p:sp>
        <p:nvSpPr>
          <p:cNvPr id="475" name="Line"/>
          <p:cNvSpPr/>
          <p:nvPr/>
        </p:nvSpPr>
        <p:spPr>
          <a:xfrm>
            <a:off x="2235970" y="2609784"/>
            <a:ext cx="2087865" cy="1"/>
          </a:xfrm>
          <a:prstGeom prst="line">
            <a:avLst/>
          </a:prstGeom>
          <a:ln w="12700">
            <a:solidFill>
              <a:srgbClr val="000000"/>
            </a:solidFill>
            <a:miter lim="400000"/>
            <a:tailEnd type="triangle"/>
          </a:ln>
        </p:spPr>
        <p:txBody>
          <a:bodyPr lIns="27093" tIns="27093" rIns="27093" bIns="27093" anchor="ctr"/>
          <a:lstStyle/>
          <a:p>
            <a:pPr/>
          </a:p>
        </p:txBody>
      </p:sp>
      <p:sp>
        <p:nvSpPr>
          <p:cNvPr id="476" name="Rectangle"/>
          <p:cNvSpPr/>
          <p:nvPr/>
        </p:nvSpPr>
        <p:spPr>
          <a:xfrm>
            <a:off x="6651452" y="5463075"/>
            <a:ext cx="5226026" cy="4300399"/>
          </a:xfrm>
          <a:prstGeom prst="rect">
            <a:avLst/>
          </a:prstGeom>
          <a:solidFill>
            <a:srgbClr val="FFFFFF"/>
          </a:solidFill>
          <a:ln w="3175">
            <a:miter lim="400000"/>
          </a:ln>
        </p:spPr>
        <p:txBody>
          <a:bodyPr lIns="27093" tIns="27093" rIns="27093" bIns="27093" anchor="ctr"/>
          <a:lstStyle/>
          <a:p>
            <a:pPr algn="ctr" defTabSz="587022">
              <a:lnSpc>
                <a:spcPct val="100000"/>
              </a:lnSpc>
              <a:spcBef>
                <a:spcPts val="0"/>
              </a:spcBef>
              <a:defRPr sz="2200">
                <a:solidFill>
                  <a:srgbClr val="FFFFFF"/>
                </a:solidFill>
                <a:latin typeface="Helvetica Neue Medium"/>
                <a:ea typeface="Helvetica Neue Medium"/>
                <a:cs typeface="Helvetica Neue Medium"/>
                <a:sym typeface="Helvetica Neue Medium"/>
              </a:defRPr>
            </a:pPr>
          </a:p>
        </p:txBody>
      </p:sp>
      <p:sp>
        <p:nvSpPr>
          <p:cNvPr id="477" name="Brainspan"/>
          <p:cNvSpPr txBox="1"/>
          <p:nvPr/>
        </p:nvSpPr>
        <p:spPr>
          <a:xfrm rot="16200000">
            <a:off x="2111212" y="1019529"/>
            <a:ext cx="2018192" cy="550098"/>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p>
            <a:pPr/>
            <a:r>
              <a:t>Brainspan</a:t>
            </a:r>
          </a:p>
        </p:txBody>
      </p:sp>
      <p:sp>
        <p:nvSpPr>
          <p:cNvPr id="478" name="GTEx"/>
          <p:cNvSpPr txBox="1"/>
          <p:nvPr/>
        </p:nvSpPr>
        <p:spPr>
          <a:xfrm rot="16200000">
            <a:off x="2555319" y="3582950"/>
            <a:ext cx="1129979" cy="550097"/>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p>
            <a:pPr/>
            <a:r>
              <a:t>GTEx</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0" presetID="1" grpId="1" fill="hold">
                                  <p:stCondLst>
                                    <p:cond delay="0"/>
                                  </p:stCondLst>
                                  <p:iterate type="el" backwards="0">
                                    <p:tmAbs val="0"/>
                                  </p:iterate>
                                  <p:childTnLst>
                                    <p:set>
                                      <p:cBhvr>
                                        <p:cTn id="6" fill="hold">
                                          <p:stCondLst>
                                            <p:cond delay="0"/>
                                          </p:stCondLst>
                                        </p:cTn>
                                        <p:tgtEl>
                                          <p:spTgt spid="47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76" grpId="1"/>
    </p:bld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Bioinformatics &amp; Translation"/>
          <p:cNvSpPr txBox="1"/>
          <p:nvPr>
            <p:ph type="body" sz="quarter" idx="1"/>
          </p:nvPr>
        </p:nvSpPr>
        <p:spPr>
          <a:prstGeom prst="rect">
            <a:avLst/>
          </a:prstGeom>
        </p:spPr>
        <p:txBody>
          <a:bodyPr/>
          <a:lstStyle>
            <a:lvl1pPr>
              <a:defRPr spc="-119" sz="6000"/>
            </a:lvl1pPr>
          </a:lstStyle>
          <a:p>
            <a:pPr/>
            <a:r>
              <a:t>Bioinformatics &amp; Translation</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2" name="Components — Cellular Organization"/>
          <p:cNvSpPr txBox="1"/>
          <p:nvPr>
            <p:ph type="title"/>
          </p:nvPr>
        </p:nvSpPr>
        <p:spPr>
          <a:xfrm>
            <a:off x="1485745" y="323750"/>
            <a:ext cx="11717870" cy="765309"/>
          </a:xfrm>
          <a:prstGeom prst="rect">
            <a:avLst/>
          </a:prstGeom>
        </p:spPr>
        <p:txBody>
          <a:bodyPr/>
          <a:lstStyle>
            <a:lvl1pPr defTabSz="1369803">
              <a:defRPr spc="-99" sz="4700"/>
            </a:lvl1pPr>
          </a:lstStyle>
          <a:p>
            <a:pPr/>
            <a:r>
              <a:t>Components — Cellular Organization</a:t>
            </a:r>
          </a:p>
        </p:txBody>
      </p:sp>
      <p:pic>
        <p:nvPicPr>
          <p:cNvPr id="483" name="CClass.png" descr="CClass.png"/>
          <p:cNvPicPr>
            <a:picLocks noChangeAspect="1"/>
          </p:cNvPicPr>
          <p:nvPr/>
        </p:nvPicPr>
        <p:blipFill>
          <a:blip r:embed="rId2">
            <a:extLst/>
          </a:blip>
          <a:stretch>
            <a:fillRect/>
          </a:stretch>
        </p:blipFill>
        <p:spPr>
          <a:xfrm>
            <a:off x="161726" y="2056015"/>
            <a:ext cx="12605155" cy="5821255"/>
          </a:xfrm>
          <a:prstGeom prst="rect">
            <a:avLst/>
          </a:prstGeom>
          <a:ln w="3175">
            <a:miter lim="400000"/>
          </a:ln>
        </p:spPr>
      </p:pic>
      <p:sp>
        <p:nvSpPr>
          <p:cNvPr id="484" name="Major cell classes are differentiated by all components…"/>
          <p:cNvSpPr txBox="1"/>
          <p:nvPr/>
        </p:nvSpPr>
        <p:spPr>
          <a:xfrm>
            <a:off x="3291539" y="8408982"/>
            <a:ext cx="8380497" cy="1095836"/>
          </a:xfrm>
          <a:prstGeom prst="rect">
            <a:avLst/>
          </a:prstGeom>
          <a:ln w="3175">
            <a:miter lim="400000"/>
          </a:ln>
          <a:extLst>
            <a:ext uri="{C572A759-6A51-4108-AA02-DFA0A04FC94B}">
              <ma14:wrappingTextBoxFlag xmlns:ma14="http://schemas.microsoft.com/office/mac/drawingml/2011/main" val="1"/>
            </a:ext>
          </a:extLst>
        </p:spPr>
        <p:txBody>
          <a:bodyPr wrap="none" lIns="27092" tIns="27092" rIns="27092" bIns="27092" anchor="ctr">
            <a:spAutoFit/>
          </a:bodyPr>
          <a:lstStyle/>
          <a:p>
            <a:pPr>
              <a:spcBef>
                <a:spcPts val="2000"/>
              </a:spcBef>
              <a:defRPr sz="2700"/>
            </a:pPr>
            <a:r>
              <a:t>Major cell classes are differentiated by all components</a:t>
            </a:r>
          </a:p>
          <a:p>
            <a:pPr>
              <a:spcBef>
                <a:spcPts val="2000"/>
              </a:spcBef>
              <a:defRPr sz="2700"/>
            </a:pPr>
            <a:r>
              <a:t>Neuronal classes mostly differentiated by C3</a:t>
            </a:r>
          </a:p>
        </p:txBody>
      </p:sp>
      <p:sp>
        <p:nvSpPr>
          <p:cNvPr id="485" name="Rectangle"/>
          <p:cNvSpPr/>
          <p:nvPr/>
        </p:nvSpPr>
        <p:spPr>
          <a:xfrm>
            <a:off x="3241657" y="1817561"/>
            <a:ext cx="11076552" cy="7864120"/>
          </a:xfrm>
          <a:prstGeom prst="rect">
            <a:avLst/>
          </a:prstGeom>
          <a:solidFill>
            <a:srgbClr val="FFFFFF"/>
          </a:solidFill>
          <a:ln w="3175">
            <a:miter lim="400000"/>
          </a:ln>
        </p:spPr>
        <p:txBody>
          <a:bodyPr lIns="27092" tIns="27092" rIns="27092" bIns="27092" anchor="ctr"/>
          <a:lstStyle/>
          <a:p>
            <a:pPr algn="ctr" defTabSz="587022">
              <a:lnSpc>
                <a:spcPct val="100000"/>
              </a:lnSpc>
              <a:spcBef>
                <a:spcPts val="0"/>
              </a:spcBef>
              <a:defRPr sz="2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0" presetID="1" grpId="1" fill="hold">
                                  <p:stCondLst>
                                    <p:cond delay="0"/>
                                  </p:stCondLst>
                                  <p:iterate type="el" backwards="0">
                                    <p:tmAbs val="0"/>
                                  </p:iterate>
                                  <p:childTnLst>
                                    <p:set>
                                      <p:cBhvr>
                                        <p:cTn id="6" fill="hold">
                                          <p:stCondLst>
                                            <p:cond delay="0"/>
                                          </p:stCondLst>
                                        </p:cTn>
                                        <p:tgtEl>
                                          <p:spTgt spid="48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85" grpId="1"/>
    </p:bld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87" name="Image" descr="Image"/>
          <p:cNvPicPr>
            <a:picLocks noChangeAspect="1"/>
          </p:cNvPicPr>
          <p:nvPr/>
        </p:nvPicPr>
        <p:blipFill>
          <a:blip r:embed="rId2">
            <a:extLst/>
          </a:blip>
          <a:stretch>
            <a:fillRect/>
          </a:stretch>
        </p:blipFill>
        <p:spPr>
          <a:xfrm>
            <a:off x="931680" y="500082"/>
            <a:ext cx="4503037" cy="2780648"/>
          </a:xfrm>
          <a:prstGeom prst="rect">
            <a:avLst/>
          </a:prstGeom>
          <a:ln w="3175">
            <a:miter lim="400000"/>
          </a:ln>
        </p:spPr>
      </p:pic>
      <p:pic>
        <p:nvPicPr>
          <p:cNvPr id="488" name="Image" descr="Image"/>
          <p:cNvPicPr>
            <a:picLocks noChangeAspect="1"/>
          </p:cNvPicPr>
          <p:nvPr/>
        </p:nvPicPr>
        <p:blipFill>
          <a:blip r:embed="rId3">
            <a:extLst/>
          </a:blip>
          <a:stretch>
            <a:fillRect/>
          </a:stretch>
        </p:blipFill>
        <p:spPr>
          <a:xfrm>
            <a:off x="6574941" y="381200"/>
            <a:ext cx="438662" cy="3474195"/>
          </a:xfrm>
          <a:prstGeom prst="rect">
            <a:avLst/>
          </a:prstGeom>
          <a:ln w="3175">
            <a:miter lim="400000"/>
          </a:ln>
        </p:spPr>
      </p:pic>
      <p:pic>
        <p:nvPicPr>
          <p:cNvPr id="489" name="PheWAS_traits.pdf" descr="PheWAS_traits.pdf"/>
          <p:cNvPicPr>
            <a:picLocks noChangeAspect="1"/>
          </p:cNvPicPr>
          <p:nvPr/>
        </p:nvPicPr>
        <p:blipFill>
          <a:blip r:embed="rId4">
            <a:extLst/>
          </a:blip>
          <a:srcRect l="34657" t="0" r="10607" b="85704"/>
          <a:stretch>
            <a:fillRect/>
          </a:stretch>
        </p:blipFill>
        <p:spPr>
          <a:xfrm>
            <a:off x="63562" y="7282074"/>
            <a:ext cx="6239204" cy="1287307"/>
          </a:xfrm>
          <a:prstGeom prst="rect">
            <a:avLst/>
          </a:prstGeom>
          <a:ln w="3175">
            <a:miter lim="400000"/>
          </a:ln>
        </p:spPr>
      </p:pic>
      <p:pic>
        <p:nvPicPr>
          <p:cNvPr id="490" name="PheWAS_other.pdf" descr="PheWAS_other.pdf"/>
          <p:cNvPicPr>
            <a:picLocks noChangeAspect="1"/>
          </p:cNvPicPr>
          <p:nvPr/>
        </p:nvPicPr>
        <p:blipFill>
          <a:blip r:embed="rId5">
            <a:extLst/>
          </a:blip>
          <a:srcRect l="35453" t="0" r="10781" b="91410"/>
          <a:stretch>
            <a:fillRect/>
          </a:stretch>
        </p:blipFill>
        <p:spPr>
          <a:xfrm>
            <a:off x="63562" y="4775981"/>
            <a:ext cx="6239340" cy="1010919"/>
          </a:xfrm>
          <a:prstGeom prst="rect">
            <a:avLst/>
          </a:prstGeom>
          <a:ln w="3175">
            <a:miter lim="400000"/>
          </a:ln>
        </p:spPr>
      </p:pic>
      <p:sp>
        <p:nvSpPr>
          <p:cNvPr id="491" name="Line"/>
          <p:cNvSpPr/>
          <p:nvPr/>
        </p:nvSpPr>
        <p:spPr>
          <a:xfrm flipH="1" flipV="1">
            <a:off x="6396797" y="5494947"/>
            <a:ext cx="1006351" cy="1006351"/>
          </a:xfrm>
          <a:prstGeom prst="line">
            <a:avLst/>
          </a:prstGeom>
          <a:ln w="12700">
            <a:solidFill>
              <a:srgbClr val="000000"/>
            </a:solidFill>
            <a:miter lim="400000"/>
            <a:tailEnd type="triangle"/>
          </a:ln>
        </p:spPr>
        <p:txBody>
          <a:bodyPr lIns="27093" tIns="27093" rIns="27093" bIns="27093" anchor="ctr"/>
          <a:lstStyle/>
          <a:p>
            <a:pPr/>
          </a:p>
        </p:txBody>
      </p:sp>
      <p:sp>
        <p:nvSpPr>
          <p:cNvPr id="492" name="Line"/>
          <p:cNvSpPr/>
          <p:nvPr/>
        </p:nvSpPr>
        <p:spPr>
          <a:xfrm flipH="1" flipV="1">
            <a:off x="6392422" y="8156179"/>
            <a:ext cx="1016945" cy="470720"/>
          </a:xfrm>
          <a:prstGeom prst="line">
            <a:avLst/>
          </a:prstGeom>
          <a:ln w="12700">
            <a:solidFill>
              <a:srgbClr val="000000"/>
            </a:solidFill>
            <a:miter lim="400000"/>
            <a:tailEnd type="triangle"/>
          </a:ln>
        </p:spPr>
        <p:txBody>
          <a:bodyPr lIns="27093" tIns="27093" rIns="27093" bIns="27093" anchor="ctr"/>
          <a:lstStyle/>
          <a:p>
            <a:pPr/>
          </a:p>
        </p:txBody>
      </p:sp>
      <p:pic>
        <p:nvPicPr>
          <p:cNvPr id="493" name="PheWAS_full.pdf" descr="PheWAS_full.pdf"/>
          <p:cNvPicPr>
            <a:picLocks noChangeAspect="1"/>
          </p:cNvPicPr>
          <p:nvPr/>
        </p:nvPicPr>
        <p:blipFill>
          <a:blip r:embed="rId6">
            <a:extLst/>
          </a:blip>
          <a:stretch>
            <a:fillRect/>
          </a:stretch>
        </p:blipFill>
        <p:spPr>
          <a:xfrm>
            <a:off x="7103512" y="132422"/>
            <a:ext cx="5663508" cy="9488756"/>
          </a:xfrm>
          <a:prstGeom prst="rect">
            <a:avLst/>
          </a:prstGeom>
          <a:ln w="3175">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93"/>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48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490"/>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489"/>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5" fill="hold">
                                  <p:stCondLst>
                                    <p:cond delay="0"/>
                                  </p:stCondLst>
                                  <p:iterate type="el" backwards="0">
                                    <p:tmAbs val="0"/>
                                  </p:iterate>
                                  <p:childTnLst>
                                    <p:set>
                                      <p:cBhvr>
                                        <p:cTn id="19" fill="hold"/>
                                        <p:tgtEl>
                                          <p:spTgt spid="491"/>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6" fill="hold">
                                  <p:stCondLst>
                                    <p:cond delay="0"/>
                                  </p:stCondLst>
                                  <p:iterate type="el" backwards="0">
                                    <p:tmAbs val="0"/>
                                  </p:iterate>
                                  <p:childTnLst>
                                    <p:set>
                                      <p:cBhvr>
                                        <p:cTn id="22" fill="hold"/>
                                        <p:tgtEl>
                                          <p:spTgt spid="4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89" grpId="4"/>
      <p:bldP build="whole" bldLvl="1" animBg="1" rev="0" advAuto="0" spid="492" grpId="6"/>
      <p:bldP build="whole" bldLvl="1" animBg="1" rev="0" advAuto="0" spid="491" grpId="5"/>
      <p:bldP build="whole" bldLvl="1" animBg="1" rev="0" advAuto="0" spid="490" grpId="3"/>
      <p:bldP build="whole" bldLvl="1" animBg="1" rev="0" advAuto="0" spid="493" grpId="1"/>
      <p:bldP build="whole" bldLvl="1" animBg="1" rev="0" advAuto="0" spid="488" grpId="2"/>
    </p:bld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95" name="Image" descr="Image"/>
          <p:cNvPicPr>
            <a:picLocks noChangeAspect="1"/>
          </p:cNvPicPr>
          <p:nvPr/>
        </p:nvPicPr>
        <p:blipFill>
          <a:blip r:embed="rId2">
            <a:extLst/>
          </a:blip>
          <a:stretch>
            <a:fillRect/>
          </a:stretch>
        </p:blipFill>
        <p:spPr>
          <a:xfrm>
            <a:off x="931680" y="500082"/>
            <a:ext cx="4503037" cy="2780648"/>
          </a:xfrm>
          <a:prstGeom prst="rect">
            <a:avLst/>
          </a:prstGeom>
          <a:ln w="3175">
            <a:miter lim="400000"/>
          </a:ln>
        </p:spPr>
      </p:pic>
      <p:pic>
        <p:nvPicPr>
          <p:cNvPr id="496" name="Image" descr="Image"/>
          <p:cNvPicPr>
            <a:picLocks noChangeAspect="1"/>
          </p:cNvPicPr>
          <p:nvPr/>
        </p:nvPicPr>
        <p:blipFill>
          <a:blip r:embed="rId3">
            <a:extLst/>
          </a:blip>
          <a:stretch>
            <a:fillRect/>
          </a:stretch>
        </p:blipFill>
        <p:spPr>
          <a:xfrm>
            <a:off x="6574941" y="381200"/>
            <a:ext cx="438662" cy="3474195"/>
          </a:xfrm>
          <a:prstGeom prst="rect">
            <a:avLst/>
          </a:prstGeom>
          <a:ln w="3175">
            <a:miter lim="400000"/>
          </a:ln>
        </p:spPr>
      </p:pic>
      <p:pic>
        <p:nvPicPr>
          <p:cNvPr id="497" name="PheWAS_full.pdf" descr="PheWAS_full.pdf"/>
          <p:cNvPicPr>
            <a:picLocks noChangeAspect="1"/>
          </p:cNvPicPr>
          <p:nvPr/>
        </p:nvPicPr>
        <p:blipFill>
          <a:blip r:embed="rId4">
            <a:extLst/>
          </a:blip>
          <a:stretch>
            <a:fillRect/>
          </a:stretch>
        </p:blipFill>
        <p:spPr>
          <a:xfrm>
            <a:off x="7103512" y="132422"/>
            <a:ext cx="5663508" cy="9488756"/>
          </a:xfrm>
          <a:prstGeom prst="rect">
            <a:avLst/>
          </a:prstGeom>
          <a:ln w="3175">
            <a:miter lim="400000"/>
          </a:ln>
        </p:spPr>
      </p:pic>
      <p:pic>
        <p:nvPicPr>
          <p:cNvPr id="498" name="PheWAS_brain.pdf" descr="PheWAS_brain.pdf"/>
          <p:cNvPicPr>
            <a:picLocks noChangeAspect="1"/>
          </p:cNvPicPr>
          <p:nvPr/>
        </p:nvPicPr>
        <p:blipFill>
          <a:blip r:embed="rId5">
            <a:extLst/>
          </a:blip>
          <a:srcRect l="0" t="0" r="10790" b="0"/>
          <a:stretch>
            <a:fillRect/>
          </a:stretch>
        </p:blipFill>
        <p:spPr>
          <a:xfrm>
            <a:off x="-1520" y="4755023"/>
            <a:ext cx="6369622" cy="4539884"/>
          </a:xfrm>
          <a:prstGeom prst="rect">
            <a:avLst/>
          </a:prstGeom>
          <a:ln w="3175">
            <a:miter lim="400000"/>
          </a:ln>
        </p:spPr>
      </p:pic>
      <p:sp>
        <p:nvSpPr>
          <p:cNvPr id="499" name="Line"/>
          <p:cNvSpPr/>
          <p:nvPr/>
        </p:nvSpPr>
        <p:spPr>
          <a:xfrm flipH="1">
            <a:off x="5609007" y="3822329"/>
            <a:ext cx="1783877" cy="971405"/>
          </a:xfrm>
          <a:prstGeom prst="line">
            <a:avLst/>
          </a:prstGeom>
          <a:ln w="12700">
            <a:solidFill>
              <a:srgbClr val="000000"/>
            </a:solidFill>
            <a:miter lim="400000"/>
            <a:tailEnd type="triangle"/>
          </a:ln>
        </p:spPr>
        <p:txBody>
          <a:bodyPr lIns="27093" tIns="27093" rIns="27093" bIns="27093" anchor="ctr"/>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4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99" grpId="1"/>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01" name="Image" descr="Image"/>
          <p:cNvPicPr>
            <a:picLocks noChangeAspect="1"/>
          </p:cNvPicPr>
          <p:nvPr/>
        </p:nvPicPr>
        <p:blipFill>
          <a:blip r:embed="rId2">
            <a:extLst/>
          </a:blip>
          <a:stretch>
            <a:fillRect/>
          </a:stretch>
        </p:blipFill>
        <p:spPr>
          <a:xfrm>
            <a:off x="931680" y="500082"/>
            <a:ext cx="4503037" cy="2780648"/>
          </a:xfrm>
          <a:prstGeom prst="rect">
            <a:avLst/>
          </a:prstGeom>
          <a:ln w="3175">
            <a:miter lim="400000"/>
          </a:ln>
        </p:spPr>
      </p:pic>
      <p:pic>
        <p:nvPicPr>
          <p:cNvPr id="502" name="Image" descr="Image"/>
          <p:cNvPicPr>
            <a:picLocks noChangeAspect="1"/>
          </p:cNvPicPr>
          <p:nvPr/>
        </p:nvPicPr>
        <p:blipFill>
          <a:blip r:embed="rId3">
            <a:extLst/>
          </a:blip>
          <a:stretch>
            <a:fillRect/>
          </a:stretch>
        </p:blipFill>
        <p:spPr>
          <a:xfrm>
            <a:off x="6574941" y="381200"/>
            <a:ext cx="438662" cy="3474195"/>
          </a:xfrm>
          <a:prstGeom prst="rect">
            <a:avLst/>
          </a:prstGeom>
          <a:ln w="3175">
            <a:miter lim="400000"/>
          </a:ln>
        </p:spPr>
      </p:pic>
      <p:pic>
        <p:nvPicPr>
          <p:cNvPr id="503" name="PheWAS_full.pdf" descr="PheWAS_full.pdf"/>
          <p:cNvPicPr>
            <a:picLocks noChangeAspect="1"/>
          </p:cNvPicPr>
          <p:nvPr/>
        </p:nvPicPr>
        <p:blipFill>
          <a:blip r:embed="rId4">
            <a:extLst/>
          </a:blip>
          <a:stretch>
            <a:fillRect/>
          </a:stretch>
        </p:blipFill>
        <p:spPr>
          <a:xfrm>
            <a:off x="7103512" y="132422"/>
            <a:ext cx="5663508" cy="9488756"/>
          </a:xfrm>
          <a:prstGeom prst="rect">
            <a:avLst/>
          </a:prstGeom>
          <a:ln w="3175">
            <a:miter lim="400000"/>
          </a:ln>
        </p:spPr>
      </p:pic>
      <p:sp>
        <p:nvSpPr>
          <p:cNvPr id="504" name="Line"/>
          <p:cNvSpPr/>
          <p:nvPr/>
        </p:nvSpPr>
        <p:spPr>
          <a:xfrm flipH="1">
            <a:off x="6449031" y="4981048"/>
            <a:ext cx="945905" cy="1"/>
          </a:xfrm>
          <a:prstGeom prst="line">
            <a:avLst/>
          </a:prstGeom>
          <a:ln w="12700">
            <a:solidFill>
              <a:srgbClr val="000000"/>
            </a:solidFill>
            <a:miter lim="400000"/>
            <a:tailEnd type="triangle"/>
          </a:ln>
        </p:spPr>
        <p:txBody>
          <a:bodyPr lIns="27093" tIns="27093" rIns="27093" bIns="27093" anchor="ctr"/>
          <a:lstStyle/>
          <a:p>
            <a:pPr/>
          </a:p>
        </p:txBody>
      </p:sp>
      <p:pic>
        <p:nvPicPr>
          <p:cNvPr id="505" name="PheWAS_psychiatr.pdf" descr="PheWAS_psychiatr.pdf"/>
          <p:cNvPicPr>
            <a:picLocks noChangeAspect="1"/>
          </p:cNvPicPr>
          <p:nvPr/>
        </p:nvPicPr>
        <p:blipFill>
          <a:blip r:embed="rId5">
            <a:extLst/>
          </a:blip>
          <a:srcRect l="0" t="0" r="11234" b="0"/>
          <a:stretch>
            <a:fillRect/>
          </a:stretch>
        </p:blipFill>
        <p:spPr>
          <a:xfrm>
            <a:off x="94637" y="3988106"/>
            <a:ext cx="6177302" cy="5747043"/>
          </a:xfrm>
          <a:prstGeom prst="rect">
            <a:avLst/>
          </a:prstGeom>
          <a:ln w="3175">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5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04" grpId="1"/>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6" name="Picture 9" descr="Picture 9"/>
          <p:cNvPicPr>
            <a:picLocks noChangeAspect="1"/>
          </p:cNvPicPr>
          <p:nvPr/>
        </p:nvPicPr>
        <p:blipFill>
          <a:blip r:embed="rId3">
            <a:extLst/>
          </a:blip>
          <a:stretch>
            <a:fillRect/>
          </a:stretch>
        </p:blipFill>
        <p:spPr>
          <a:xfrm>
            <a:off x="600132" y="1162817"/>
            <a:ext cx="5170216" cy="3487937"/>
          </a:xfrm>
          <a:prstGeom prst="rect">
            <a:avLst/>
          </a:prstGeom>
          <a:ln w="3175">
            <a:miter lim="400000"/>
          </a:ln>
        </p:spPr>
      </p:pic>
      <p:sp>
        <p:nvSpPr>
          <p:cNvPr id="217" name="Title 1"/>
          <p:cNvSpPr txBox="1"/>
          <p:nvPr>
            <p:ph type="title"/>
          </p:nvPr>
        </p:nvSpPr>
        <p:spPr>
          <a:xfrm>
            <a:off x="650238" y="-198803"/>
            <a:ext cx="11704324" cy="1625601"/>
          </a:xfrm>
          <a:prstGeom prst="rect">
            <a:avLst/>
          </a:prstGeom>
        </p:spPr>
        <p:txBody>
          <a:bodyPr/>
          <a:lstStyle/>
          <a:p>
            <a:pPr/>
            <a:r>
              <a:t>Genomic Gradients</a:t>
            </a:r>
          </a:p>
        </p:txBody>
      </p:sp>
      <p:pic>
        <p:nvPicPr>
          <p:cNvPr id="218" name="Picture 13" descr="Picture 13"/>
          <p:cNvPicPr>
            <a:picLocks noChangeAspect="1"/>
          </p:cNvPicPr>
          <p:nvPr/>
        </p:nvPicPr>
        <p:blipFill>
          <a:blip r:embed="rId4">
            <a:extLst/>
          </a:blip>
          <a:stretch>
            <a:fillRect/>
          </a:stretch>
        </p:blipFill>
        <p:spPr>
          <a:xfrm>
            <a:off x="1083650" y="5282248"/>
            <a:ext cx="10747771" cy="4023041"/>
          </a:xfrm>
          <a:prstGeom prst="rect">
            <a:avLst/>
          </a:prstGeom>
          <a:ln w="3175">
            <a:miter lim="400000"/>
          </a:ln>
        </p:spPr>
      </p:pic>
      <p:sp>
        <p:nvSpPr>
          <p:cNvPr id="219" name="TextBox 15"/>
          <p:cNvSpPr txBox="1"/>
          <p:nvPr/>
        </p:nvSpPr>
        <p:spPr>
          <a:xfrm>
            <a:off x="6663397" y="9242115"/>
            <a:ext cx="5567829" cy="431077"/>
          </a:xfrm>
          <a:prstGeom prst="rect">
            <a:avLst/>
          </a:prstGeom>
          <a:ln w="3175">
            <a:miter lim="400000"/>
          </a:ln>
          <a:extLst>
            <a:ext uri="{C572A759-6A51-4108-AA02-DFA0A04FC94B}">
              <ma14:wrappingTextBoxFlag xmlns:ma14="http://schemas.microsoft.com/office/mac/drawingml/2011/main" val="1"/>
            </a:ext>
          </a:extLst>
        </p:spPr>
        <p:txBody>
          <a:bodyPr wrap="none" lIns="65022" tIns="65022" rIns="65022" bIns="65022">
            <a:spAutoFit/>
          </a:bodyPr>
          <a:lstStyle/>
          <a:p>
            <a:pPr defTabSz="650240">
              <a:lnSpc>
                <a:spcPct val="100000"/>
              </a:lnSpc>
              <a:spcBef>
                <a:spcPts val="0"/>
              </a:spcBef>
              <a:defRPr sz="2400">
                <a:latin typeface="Calibri"/>
                <a:ea typeface="Calibri"/>
                <a:cs typeface="Calibri"/>
                <a:sym typeface="Calibri"/>
              </a:defRPr>
            </a:pPr>
            <a:r>
              <a:t>O’Leary &amp; Sahara, 2008 </a:t>
            </a:r>
            <a:r>
              <a:rPr i="1"/>
              <a:t>Curr Opin Neurobiol</a:t>
            </a:r>
          </a:p>
        </p:txBody>
      </p:sp>
      <p:sp>
        <p:nvSpPr>
          <p:cNvPr id="220" name="TextBox 16"/>
          <p:cNvSpPr txBox="1"/>
          <p:nvPr/>
        </p:nvSpPr>
        <p:spPr>
          <a:xfrm>
            <a:off x="715262" y="4540215"/>
            <a:ext cx="3804366" cy="431076"/>
          </a:xfrm>
          <a:prstGeom prst="rect">
            <a:avLst/>
          </a:prstGeom>
          <a:ln w="3175">
            <a:miter lim="400000"/>
          </a:ln>
          <a:extLst>
            <a:ext uri="{C572A759-6A51-4108-AA02-DFA0A04FC94B}">
              <ma14:wrappingTextBoxFlag xmlns:ma14="http://schemas.microsoft.com/office/mac/drawingml/2011/main" val="1"/>
            </a:ext>
          </a:extLst>
        </p:spPr>
        <p:txBody>
          <a:bodyPr wrap="none" lIns="65022" tIns="65022" rIns="65022" bIns="65022">
            <a:spAutoFit/>
          </a:bodyPr>
          <a:lstStyle/>
          <a:p>
            <a:pPr defTabSz="650240">
              <a:lnSpc>
                <a:spcPct val="100000"/>
              </a:lnSpc>
              <a:spcBef>
                <a:spcPts val="0"/>
              </a:spcBef>
              <a:defRPr sz="2400">
                <a:latin typeface="Calibri"/>
                <a:ea typeface="Calibri"/>
                <a:cs typeface="Calibri"/>
                <a:sym typeface="Calibri"/>
              </a:defRPr>
            </a:pPr>
            <a:r>
              <a:t>Nieuwenhuys &amp; Puelles 2016</a:t>
            </a:r>
            <a:r>
              <a:rPr i="1"/>
              <a:t> </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11" name="Group"/>
          <p:cNvGrpSpPr/>
          <p:nvPr/>
        </p:nvGrpSpPr>
        <p:grpSpPr>
          <a:xfrm>
            <a:off x="204625" y="547905"/>
            <a:ext cx="2945332" cy="2471291"/>
            <a:chOff x="0" y="0"/>
            <a:chExt cx="2945331" cy="2471290"/>
          </a:xfrm>
        </p:grpSpPr>
        <p:pic>
          <p:nvPicPr>
            <p:cNvPr id="507" name="GTEx_Repl_younger_C2.pdf" descr="GTEx_Repl_younger_C2.pdf"/>
            <p:cNvPicPr>
              <a:picLocks noChangeAspect="1"/>
            </p:cNvPicPr>
            <p:nvPr/>
          </p:nvPicPr>
          <p:blipFill>
            <a:blip r:embed="rId2">
              <a:extLst/>
            </a:blip>
            <a:stretch>
              <a:fillRect/>
            </a:stretch>
          </p:blipFill>
          <p:spPr>
            <a:xfrm>
              <a:off x="296806" y="0"/>
              <a:ext cx="2648526" cy="2471291"/>
            </a:xfrm>
            <a:prstGeom prst="rect">
              <a:avLst/>
            </a:prstGeom>
            <a:ln w="3175" cap="flat">
              <a:noFill/>
              <a:miter lim="400000"/>
            </a:ln>
            <a:effectLst/>
          </p:spPr>
        </p:pic>
        <p:pic>
          <p:nvPicPr>
            <p:cNvPr id="508" name="Line Line" descr="Line Line"/>
            <p:cNvPicPr>
              <a:picLocks noChangeAspect="0"/>
            </p:cNvPicPr>
            <p:nvPr/>
          </p:nvPicPr>
          <p:blipFill>
            <a:blip r:embed="rId3">
              <a:extLst/>
            </a:blip>
            <a:stretch>
              <a:fillRect/>
            </a:stretch>
          </p:blipFill>
          <p:spPr>
            <a:xfrm rot="16200000">
              <a:off x="83162" y="1051026"/>
              <a:ext cx="642094" cy="38101"/>
            </a:xfrm>
            <a:prstGeom prst="rect">
              <a:avLst/>
            </a:prstGeom>
            <a:effectLst/>
          </p:spPr>
        </p:pic>
        <p:sp>
          <p:nvSpPr>
            <p:cNvPr id="510" name="Gene X"/>
            <p:cNvSpPr txBox="1"/>
            <p:nvPr/>
          </p:nvSpPr>
          <p:spPr>
            <a:xfrm rot="16200000">
              <a:off x="-259169" y="900311"/>
              <a:ext cx="857869" cy="33953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27093" tIns="27093" rIns="27093" bIns="27093" numCol="1" anchor="ctr">
              <a:spAutoFit/>
            </a:bodyPr>
            <a:lstStyle>
              <a:lvl1pPr>
                <a:defRPr sz="1900">
                  <a:solidFill>
                    <a:schemeClr val="accent5">
                      <a:hueOff val="-82419"/>
                      <a:satOff val="-9513"/>
                      <a:lumOff val="-16343"/>
                    </a:schemeClr>
                  </a:solidFill>
                </a:defRPr>
              </a:lvl1pPr>
            </a:lstStyle>
            <a:p>
              <a:pPr/>
              <a:r>
                <a:t>Gene X</a:t>
              </a:r>
            </a:p>
          </p:txBody>
        </p:sp>
      </p:grpSp>
      <p:pic>
        <p:nvPicPr>
          <p:cNvPr id="512" name="cluster_timelines.pdf" descr="cluster_timelines.pdf"/>
          <p:cNvPicPr>
            <a:picLocks noChangeAspect="1"/>
          </p:cNvPicPr>
          <p:nvPr/>
        </p:nvPicPr>
        <p:blipFill>
          <a:blip r:embed="rId4">
            <a:extLst/>
          </a:blip>
          <a:stretch>
            <a:fillRect/>
          </a:stretch>
        </p:blipFill>
        <p:spPr>
          <a:xfrm>
            <a:off x="8071624" y="4283138"/>
            <a:ext cx="4690565" cy="5069750"/>
          </a:xfrm>
          <a:prstGeom prst="rect">
            <a:avLst/>
          </a:prstGeom>
          <a:ln w="3175">
            <a:miter lim="400000"/>
          </a:ln>
        </p:spPr>
      </p:pic>
      <p:grpSp>
        <p:nvGrpSpPr>
          <p:cNvPr id="516" name="Group"/>
          <p:cNvGrpSpPr/>
          <p:nvPr/>
        </p:nvGrpSpPr>
        <p:grpSpPr>
          <a:xfrm>
            <a:off x="174009" y="4203945"/>
            <a:ext cx="6466940" cy="4981794"/>
            <a:chOff x="0" y="0"/>
            <a:chExt cx="6466939" cy="4981793"/>
          </a:xfrm>
        </p:grpSpPr>
        <p:pic>
          <p:nvPicPr>
            <p:cNvPr id="513" name="Dendo.pdf" descr="Dendo.pdf"/>
            <p:cNvPicPr>
              <a:picLocks noChangeAspect="1"/>
            </p:cNvPicPr>
            <p:nvPr/>
          </p:nvPicPr>
          <p:blipFill>
            <a:blip r:embed="rId5">
              <a:extLst/>
            </a:blip>
            <a:stretch>
              <a:fillRect/>
            </a:stretch>
          </p:blipFill>
          <p:spPr>
            <a:xfrm>
              <a:off x="0" y="257393"/>
              <a:ext cx="6108192" cy="4724401"/>
            </a:xfrm>
            <a:prstGeom prst="rect">
              <a:avLst/>
            </a:prstGeom>
            <a:ln w="3175" cap="flat">
              <a:noFill/>
              <a:miter lim="400000"/>
            </a:ln>
            <a:effectLst/>
          </p:spPr>
        </p:pic>
        <p:sp>
          <p:nvSpPr>
            <p:cNvPr id="514" name="Genes"/>
            <p:cNvSpPr txBox="1"/>
            <p:nvPr/>
          </p:nvSpPr>
          <p:spPr>
            <a:xfrm rot="5400000">
              <a:off x="5763834" y="2685403"/>
              <a:ext cx="992565" cy="413646"/>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27093" tIns="27093" rIns="27093" bIns="27093" numCol="1" anchor="ctr">
              <a:spAutoFit/>
            </a:bodyPr>
            <a:lstStyle>
              <a:lvl1pPr>
                <a:defRPr b="1" sz="2400"/>
              </a:lvl1pPr>
            </a:lstStyle>
            <a:p>
              <a:pPr/>
              <a:r>
                <a:t>Genes</a:t>
              </a:r>
            </a:p>
          </p:txBody>
        </p:sp>
        <p:sp>
          <p:nvSpPr>
            <p:cNvPr id="515" name="Donors"/>
            <p:cNvSpPr txBox="1"/>
            <p:nvPr/>
          </p:nvSpPr>
          <p:spPr>
            <a:xfrm>
              <a:off x="3140015" y="0"/>
              <a:ext cx="1128202" cy="413646"/>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27093" tIns="27093" rIns="27093" bIns="27093" numCol="1" anchor="ctr">
              <a:spAutoFit/>
            </a:bodyPr>
            <a:lstStyle>
              <a:lvl1pPr>
                <a:defRPr b="1" sz="2400"/>
              </a:lvl1pPr>
            </a:lstStyle>
            <a:p>
              <a:pPr/>
              <a:r>
                <a:t>Donors</a:t>
              </a:r>
            </a:p>
          </p:txBody>
        </p:sp>
      </p:grpSp>
      <p:sp>
        <p:nvSpPr>
          <p:cNvPr id="517" name="Line"/>
          <p:cNvSpPr/>
          <p:nvPr/>
        </p:nvSpPr>
        <p:spPr>
          <a:xfrm>
            <a:off x="1477309" y="2888017"/>
            <a:ext cx="606477" cy="1437680"/>
          </a:xfrm>
          <a:prstGeom prst="line">
            <a:avLst/>
          </a:prstGeom>
          <a:ln w="12700">
            <a:solidFill>
              <a:srgbClr val="000000"/>
            </a:solidFill>
            <a:miter lim="400000"/>
            <a:tailEnd type="triangle"/>
          </a:ln>
        </p:spPr>
        <p:txBody>
          <a:bodyPr lIns="27093" tIns="27093" rIns="27093" bIns="27093" anchor="ctr"/>
          <a:lstStyle/>
          <a:p>
            <a:pPr/>
          </a:p>
        </p:txBody>
      </p:sp>
      <p:sp>
        <p:nvSpPr>
          <p:cNvPr id="518" name="Arrow"/>
          <p:cNvSpPr/>
          <p:nvPr/>
        </p:nvSpPr>
        <p:spPr>
          <a:xfrm>
            <a:off x="7064307" y="6699585"/>
            <a:ext cx="492885" cy="503492"/>
          </a:xfrm>
          <a:prstGeom prst="rightArrow">
            <a:avLst>
              <a:gd name="adj1" fmla="val 32000"/>
              <a:gd name="adj2" fmla="val 65377"/>
            </a:avLst>
          </a:prstGeom>
          <a:solidFill>
            <a:srgbClr val="000000"/>
          </a:solidFill>
          <a:ln w="3175">
            <a:miter lim="400000"/>
          </a:ln>
        </p:spPr>
        <p:txBody>
          <a:bodyPr lIns="27093" tIns="27093" rIns="27093" bIns="27093" anchor="ctr"/>
          <a:lstStyle/>
          <a:p>
            <a:pPr algn="ctr" defTabSz="587022">
              <a:lnSpc>
                <a:spcPct val="100000"/>
              </a:lnSpc>
              <a:spcBef>
                <a:spcPts val="0"/>
              </a:spcBef>
              <a:defRPr sz="2200">
                <a:solidFill>
                  <a:srgbClr val="FFFFFF"/>
                </a:solidFill>
                <a:latin typeface="Helvetica Neue Medium"/>
                <a:ea typeface="Helvetica Neue Medium"/>
                <a:cs typeface="Helvetica Neue Medium"/>
                <a:sym typeface="Helvetica Neue Medium"/>
              </a:defRPr>
            </a:pPr>
          </a:p>
        </p:txBody>
      </p:sp>
      <p:sp>
        <p:nvSpPr>
          <p:cNvPr id="519" name="GPX3 -&gt; ALS…"/>
          <p:cNvSpPr txBox="1"/>
          <p:nvPr/>
        </p:nvSpPr>
        <p:spPr>
          <a:xfrm>
            <a:off x="6812237" y="532149"/>
            <a:ext cx="5079324" cy="3077601"/>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p>
            <a:pPr>
              <a:defRPr sz="2000"/>
            </a:pPr>
            <a:r>
              <a:t>GPX3 -&gt; ALS</a:t>
            </a:r>
          </a:p>
          <a:p>
            <a:pPr>
              <a:defRPr sz="2000"/>
            </a:pPr>
            <a:r>
              <a:t>CD38 -&gt; Parkinson’s</a:t>
            </a:r>
          </a:p>
          <a:p>
            <a:pPr>
              <a:defRPr sz="2000"/>
            </a:pPr>
            <a:r>
              <a:t>TRPS1 -&gt; Brain volume, height, Neuroticism</a:t>
            </a:r>
          </a:p>
          <a:p>
            <a:pPr>
              <a:defRPr sz="2000"/>
            </a:pPr>
            <a:r>
              <a:t>MAOB -&gt; Psychiatric Drug target</a:t>
            </a:r>
          </a:p>
          <a:p>
            <a:pPr>
              <a:defRPr sz="2000"/>
            </a:pPr>
            <a:r>
              <a:t>KCNA5 -&gt; Receptor subtype</a:t>
            </a:r>
          </a:p>
        </p:txBody>
      </p:sp>
      <p:sp>
        <p:nvSpPr>
          <p:cNvPr id="520" name="Arrow"/>
          <p:cNvSpPr/>
          <p:nvPr/>
        </p:nvSpPr>
        <p:spPr>
          <a:xfrm rot="13987806">
            <a:off x="8874643" y="3808897"/>
            <a:ext cx="492885" cy="503491"/>
          </a:xfrm>
          <a:prstGeom prst="rightArrow">
            <a:avLst>
              <a:gd name="adj1" fmla="val 32000"/>
              <a:gd name="adj2" fmla="val 65377"/>
            </a:avLst>
          </a:prstGeom>
          <a:solidFill>
            <a:srgbClr val="000000"/>
          </a:solidFill>
          <a:ln w="3175">
            <a:miter lim="400000"/>
          </a:ln>
        </p:spPr>
        <p:txBody>
          <a:bodyPr lIns="27093" tIns="27093" rIns="27093" bIns="27093" anchor="ctr"/>
          <a:lstStyle/>
          <a:p>
            <a:pPr algn="ctr" defTabSz="587022">
              <a:lnSpc>
                <a:spcPct val="100000"/>
              </a:lnSpc>
              <a:spcBef>
                <a:spcPts val="0"/>
              </a:spcBef>
              <a:defRPr sz="2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16"/>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51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512"/>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5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5" fill="hold">
                                  <p:stCondLst>
                                    <p:cond delay="0"/>
                                  </p:stCondLst>
                                  <p:iterate type="el" backwards="0">
                                    <p:tmAbs val="0"/>
                                  </p:iterate>
                                  <p:childTnLst>
                                    <p:set>
                                      <p:cBhvr>
                                        <p:cTn id="20" fill="hold"/>
                                        <p:tgtEl>
                                          <p:spTgt spid="520"/>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6" fill="hold">
                                  <p:stCondLst>
                                    <p:cond delay="0"/>
                                  </p:stCondLst>
                                  <p:iterate type="el" backwards="0">
                                    <p:tmAbs val="0"/>
                                  </p:iterate>
                                  <p:childTnLst>
                                    <p:set>
                                      <p:cBhvr>
                                        <p:cTn id="23" fill="hold"/>
                                        <p:tgtEl>
                                          <p:spTgt spid="5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20" grpId="5"/>
      <p:bldP build="whole" bldLvl="1" animBg="1" rev="0" advAuto="0" spid="512" grpId="3"/>
      <p:bldP build="whole" bldLvl="1" animBg="1" rev="0" advAuto="0" spid="516" grpId="1"/>
      <p:bldP build="whole" bldLvl="1" animBg="1" rev="0" advAuto="0" spid="519" grpId="6"/>
      <p:bldP build="whole" bldLvl="1" animBg="1" rev="0" advAuto="0" spid="517" grpId="2"/>
      <p:bldP build="whole" bldLvl="1" animBg="1" rev="0" advAuto="0" spid="518" grpId="4"/>
    </p:bld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2" name="Title 1"/>
          <p:cNvSpPr txBox="1"/>
          <p:nvPr>
            <p:ph type="title"/>
          </p:nvPr>
        </p:nvSpPr>
        <p:spPr>
          <a:xfrm>
            <a:off x="650239" y="126436"/>
            <a:ext cx="11704322" cy="1625601"/>
          </a:xfrm>
          <a:prstGeom prst="rect">
            <a:avLst/>
          </a:prstGeom>
        </p:spPr>
        <p:txBody>
          <a:bodyPr/>
          <a:lstStyle/>
          <a:p>
            <a:pPr/>
            <a:r>
              <a:t>Summary</a:t>
            </a:r>
          </a:p>
        </p:txBody>
      </p:sp>
      <p:sp>
        <p:nvSpPr>
          <p:cNvPr id="523" name="TextBox 9"/>
          <p:cNvSpPr txBox="1"/>
          <p:nvPr/>
        </p:nvSpPr>
        <p:spPr>
          <a:xfrm>
            <a:off x="459711" y="2194136"/>
            <a:ext cx="6225023" cy="799378"/>
          </a:xfrm>
          <a:prstGeom prst="rect">
            <a:avLst/>
          </a:prstGeom>
          <a:ln w="3175">
            <a:miter lim="400000"/>
          </a:ln>
          <a:extLst>
            <a:ext uri="{C572A759-6A51-4108-AA02-DFA0A04FC94B}">
              <ma14:wrappingTextBoxFlag xmlns:ma14="http://schemas.microsoft.com/office/mac/drawingml/2011/main" val="1"/>
            </a:ext>
          </a:extLst>
        </p:spPr>
        <p:txBody>
          <a:bodyPr lIns="65023" tIns="65023" rIns="65023" bIns="65023">
            <a:spAutoFit/>
          </a:bodyPr>
          <a:lstStyle>
            <a:lvl1pPr marL="381000" indent="-381000" defTabSz="650240">
              <a:lnSpc>
                <a:spcPct val="100000"/>
              </a:lnSpc>
              <a:spcBef>
                <a:spcPts val="0"/>
              </a:spcBef>
              <a:buSzPct val="100000"/>
              <a:buFont typeface="Arial"/>
              <a:buChar char="•"/>
              <a:defRPr sz="2400">
                <a:latin typeface="Calibri"/>
                <a:ea typeface="Calibri"/>
                <a:cs typeface="Calibri"/>
                <a:sym typeface="Calibri"/>
              </a:defRPr>
            </a:lvl1pPr>
          </a:lstStyle>
          <a:p>
            <a:pPr/>
            <a:r>
              <a:t>Spatial gradients of gene expression</a:t>
            </a:r>
          </a:p>
        </p:txBody>
      </p:sp>
      <p:sp>
        <p:nvSpPr>
          <p:cNvPr id="524" name="TextBox 10"/>
          <p:cNvSpPr txBox="1"/>
          <p:nvPr/>
        </p:nvSpPr>
        <p:spPr>
          <a:xfrm>
            <a:off x="6944262" y="2194136"/>
            <a:ext cx="5508823" cy="799378"/>
          </a:xfrm>
          <a:prstGeom prst="rect">
            <a:avLst/>
          </a:prstGeom>
          <a:ln w="3175">
            <a:miter lim="400000"/>
          </a:ln>
          <a:extLst>
            <a:ext uri="{C572A759-6A51-4108-AA02-DFA0A04FC94B}">
              <ma14:wrappingTextBoxFlag xmlns:ma14="http://schemas.microsoft.com/office/mac/drawingml/2011/main" val="1"/>
            </a:ext>
          </a:extLst>
        </p:spPr>
        <p:txBody>
          <a:bodyPr lIns="65023" tIns="65023" rIns="65023" bIns="65023">
            <a:spAutoFit/>
          </a:bodyPr>
          <a:lstStyle>
            <a:lvl1pPr marL="381000" indent="-381000" defTabSz="650240">
              <a:lnSpc>
                <a:spcPct val="100000"/>
              </a:lnSpc>
              <a:spcBef>
                <a:spcPts val="0"/>
              </a:spcBef>
              <a:buSzPct val="100000"/>
              <a:buFont typeface="Arial"/>
              <a:buChar char="•"/>
              <a:defRPr sz="2400">
                <a:latin typeface="Calibri"/>
                <a:ea typeface="Calibri"/>
                <a:cs typeface="Calibri"/>
                <a:sym typeface="Calibri"/>
              </a:defRPr>
            </a:lvl1pPr>
          </a:lstStyle>
          <a:p>
            <a:pPr/>
            <a:r>
              <a:t>Reproducible within and across cohorts</a:t>
            </a:r>
          </a:p>
        </p:txBody>
      </p:sp>
      <p:sp>
        <p:nvSpPr>
          <p:cNvPr id="525" name="TextBox 11"/>
          <p:cNvSpPr txBox="1"/>
          <p:nvPr/>
        </p:nvSpPr>
        <p:spPr>
          <a:xfrm>
            <a:off x="715263" y="5871842"/>
            <a:ext cx="4418126" cy="799379"/>
          </a:xfrm>
          <a:prstGeom prst="rect">
            <a:avLst/>
          </a:prstGeom>
          <a:ln w="3175">
            <a:miter lim="400000"/>
          </a:ln>
          <a:extLst>
            <a:ext uri="{C572A759-6A51-4108-AA02-DFA0A04FC94B}">
              <ma14:wrappingTextBoxFlag xmlns:ma14="http://schemas.microsoft.com/office/mac/drawingml/2011/main" val="1"/>
            </a:ext>
          </a:extLst>
        </p:spPr>
        <p:txBody>
          <a:bodyPr lIns="65023" tIns="65023" rIns="65023" bIns="65023">
            <a:spAutoFit/>
          </a:bodyPr>
          <a:lstStyle>
            <a:lvl1pPr marL="381000" indent="-381000" defTabSz="650240">
              <a:lnSpc>
                <a:spcPct val="100000"/>
              </a:lnSpc>
              <a:spcBef>
                <a:spcPts val="0"/>
              </a:spcBef>
              <a:buSzPct val="100000"/>
              <a:buFont typeface="Arial"/>
              <a:buChar char="•"/>
              <a:defRPr sz="2400">
                <a:latin typeface="Calibri"/>
                <a:ea typeface="Calibri"/>
                <a:cs typeface="Calibri"/>
                <a:sym typeface="Calibri"/>
              </a:defRPr>
            </a:lvl1pPr>
          </a:lstStyle>
          <a:p>
            <a:pPr/>
            <a:r>
              <a:t>Differential lifespan trajectories</a:t>
            </a:r>
          </a:p>
        </p:txBody>
      </p:sp>
      <p:sp>
        <p:nvSpPr>
          <p:cNvPr id="526" name="TextBox 14"/>
          <p:cNvSpPr txBox="1"/>
          <p:nvPr/>
        </p:nvSpPr>
        <p:spPr>
          <a:xfrm>
            <a:off x="7415340" y="5871842"/>
            <a:ext cx="4418126" cy="1167679"/>
          </a:xfrm>
          <a:prstGeom prst="rect">
            <a:avLst/>
          </a:prstGeom>
          <a:ln w="3175">
            <a:miter lim="400000"/>
          </a:ln>
          <a:extLst>
            <a:ext uri="{C572A759-6A51-4108-AA02-DFA0A04FC94B}">
              <ma14:wrappingTextBoxFlag xmlns:ma14="http://schemas.microsoft.com/office/mac/drawingml/2011/main" val="1"/>
            </a:ext>
          </a:extLst>
        </p:spPr>
        <p:txBody>
          <a:bodyPr lIns="65023" tIns="65023" rIns="65023" bIns="65023">
            <a:spAutoFit/>
          </a:bodyPr>
          <a:lstStyle>
            <a:lvl1pPr marL="381000" indent="-381000" defTabSz="650240">
              <a:lnSpc>
                <a:spcPct val="100000"/>
              </a:lnSpc>
              <a:spcBef>
                <a:spcPts val="0"/>
              </a:spcBef>
              <a:buSzPct val="100000"/>
              <a:buFont typeface="Arial"/>
              <a:buChar char="•"/>
              <a:defRPr sz="2400">
                <a:latin typeface="Calibri"/>
                <a:ea typeface="Calibri"/>
                <a:cs typeface="Calibri"/>
                <a:sym typeface="Calibri"/>
              </a:defRPr>
            </a:lvl1pPr>
          </a:lstStyle>
          <a:p>
            <a:pPr/>
            <a:r>
              <a:t>Gradient-related genes are functionally relevant</a:t>
            </a:r>
          </a:p>
        </p:txBody>
      </p:sp>
      <p:pic>
        <p:nvPicPr>
          <p:cNvPr id="527" name="Image" descr="Image"/>
          <p:cNvPicPr>
            <a:picLocks noChangeAspect="1"/>
          </p:cNvPicPr>
          <p:nvPr/>
        </p:nvPicPr>
        <p:blipFill>
          <a:blip r:embed="rId3">
            <a:extLst/>
          </a:blip>
          <a:stretch>
            <a:fillRect/>
          </a:stretch>
        </p:blipFill>
        <p:spPr>
          <a:xfrm>
            <a:off x="683955" y="2943188"/>
            <a:ext cx="2259521" cy="2386099"/>
          </a:xfrm>
          <a:prstGeom prst="rect">
            <a:avLst/>
          </a:prstGeom>
          <a:ln w="3175">
            <a:miter lim="400000"/>
          </a:ln>
        </p:spPr>
      </p:pic>
      <p:pic>
        <p:nvPicPr>
          <p:cNvPr id="528" name="Image" descr="Image"/>
          <p:cNvPicPr>
            <a:picLocks noChangeAspect="1"/>
          </p:cNvPicPr>
          <p:nvPr/>
        </p:nvPicPr>
        <p:blipFill>
          <a:blip r:embed="rId4">
            <a:extLst/>
          </a:blip>
          <a:stretch>
            <a:fillRect/>
          </a:stretch>
        </p:blipFill>
        <p:spPr>
          <a:xfrm>
            <a:off x="3163544" y="2943188"/>
            <a:ext cx="2260601" cy="2387240"/>
          </a:xfrm>
          <a:prstGeom prst="rect">
            <a:avLst/>
          </a:prstGeom>
          <a:ln w="3175">
            <a:miter lim="400000"/>
          </a:ln>
        </p:spPr>
      </p:pic>
      <p:pic>
        <p:nvPicPr>
          <p:cNvPr id="529" name="Image" descr="Image"/>
          <p:cNvPicPr>
            <a:picLocks noChangeAspect="1"/>
          </p:cNvPicPr>
          <p:nvPr/>
        </p:nvPicPr>
        <p:blipFill>
          <a:blip r:embed="rId5">
            <a:extLst/>
          </a:blip>
          <a:stretch>
            <a:fillRect/>
          </a:stretch>
        </p:blipFill>
        <p:spPr>
          <a:xfrm>
            <a:off x="6934881" y="2986654"/>
            <a:ext cx="2182345" cy="2299166"/>
          </a:xfrm>
          <a:prstGeom prst="rect">
            <a:avLst/>
          </a:prstGeom>
          <a:ln w="3175">
            <a:miter lim="400000"/>
          </a:ln>
        </p:spPr>
      </p:pic>
      <p:pic>
        <p:nvPicPr>
          <p:cNvPr id="530" name="GTEx_Repl_younger_C2.pdf" descr="GTEx_Repl_younger_C2.pdf"/>
          <p:cNvPicPr>
            <a:picLocks noChangeAspect="1"/>
          </p:cNvPicPr>
          <p:nvPr/>
        </p:nvPicPr>
        <p:blipFill>
          <a:blip r:embed="rId6">
            <a:extLst/>
          </a:blip>
          <a:stretch>
            <a:fillRect/>
          </a:stretch>
        </p:blipFill>
        <p:spPr>
          <a:xfrm>
            <a:off x="9236305" y="2900592"/>
            <a:ext cx="2648526" cy="2471291"/>
          </a:xfrm>
          <a:prstGeom prst="rect">
            <a:avLst/>
          </a:prstGeom>
          <a:ln w="3175">
            <a:miter lim="400000"/>
          </a:ln>
        </p:spPr>
      </p:pic>
      <p:pic>
        <p:nvPicPr>
          <p:cNvPr id="531" name="FigDevelopment.png" descr="FigDevelopment.png"/>
          <p:cNvPicPr>
            <a:picLocks noChangeAspect="1"/>
          </p:cNvPicPr>
          <p:nvPr/>
        </p:nvPicPr>
        <p:blipFill>
          <a:blip r:embed="rId7">
            <a:extLst/>
          </a:blip>
          <a:srcRect l="35" t="51922" r="0" b="108"/>
          <a:stretch>
            <a:fillRect/>
          </a:stretch>
        </p:blipFill>
        <p:spPr>
          <a:xfrm>
            <a:off x="493298" y="6701534"/>
            <a:ext cx="5398462" cy="2815285"/>
          </a:xfrm>
          <a:prstGeom prst="rect">
            <a:avLst/>
          </a:prstGeom>
          <a:ln w="3175">
            <a:miter lim="400000"/>
          </a:ln>
        </p:spPr>
      </p:pic>
      <p:pic>
        <p:nvPicPr>
          <p:cNvPr id="532" name="Image" descr="Image"/>
          <p:cNvPicPr>
            <a:picLocks noChangeAspect="1"/>
          </p:cNvPicPr>
          <p:nvPr/>
        </p:nvPicPr>
        <p:blipFill>
          <a:blip r:embed="rId8">
            <a:extLst/>
          </a:blip>
          <a:stretch>
            <a:fillRect/>
          </a:stretch>
        </p:blipFill>
        <p:spPr>
          <a:xfrm>
            <a:off x="7602338" y="7104500"/>
            <a:ext cx="3864096" cy="2386099"/>
          </a:xfrm>
          <a:prstGeom prst="rect">
            <a:avLst/>
          </a:prstGeom>
          <a:ln w="3175">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6" name="“Key Learnings”"/>
          <p:cNvSpPr txBox="1"/>
          <p:nvPr>
            <p:ph type="title"/>
          </p:nvPr>
        </p:nvSpPr>
        <p:spPr>
          <a:prstGeom prst="rect">
            <a:avLst/>
          </a:prstGeom>
        </p:spPr>
        <p:txBody>
          <a:bodyPr/>
          <a:lstStyle>
            <a:lvl1pPr defTabSz="1369804">
              <a:defRPr spc="-94" sz="4740"/>
            </a:lvl1pPr>
          </a:lstStyle>
          <a:p>
            <a:pPr/>
            <a:r>
              <a:t>“Key Learnings”</a:t>
            </a:r>
          </a:p>
        </p:txBody>
      </p:sp>
      <p:sp>
        <p:nvSpPr>
          <p:cNvPr id="537" name="Large-scale spatial Tx gradients are detectable in the adult brain…"/>
          <p:cNvSpPr txBox="1"/>
          <p:nvPr>
            <p:ph type="body" idx="1"/>
          </p:nvPr>
        </p:nvSpPr>
        <p:spPr>
          <a:xfrm>
            <a:off x="643466" y="3485069"/>
            <a:ext cx="11717868" cy="4918303"/>
          </a:xfrm>
          <a:prstGeom prst="rect">
            <a:avLst/>
          </a:prstGeom>
        </p:spPr>
        <p:txBody>
          <a:bodyPr/>
          <a:lstStyle/>
          <a:p>
            <a:pPr marL="358393" indent="-358393" defTabSz="1439161">
              <a:spcBef>
                <a:spcPts val="2600"/>
              </a:spcBef>
              <a:defRPr sz="2241"/>
            </a:pPr>
            <a:r>
              <a:t>Large-scale spatial Tx gradients are detectable in the adult brain</a:t>
            </a:r>
          </a:p>
          <a:p>
            <a:pPr marL="358393" indent="-358393" defTabSz="1439161">
              <a:spcBef>
                <a:spcPts val="2600"/>
              </a:spcBef>
              <a:defRPr sz="2241"/>
            </a:pPr>
            <a:r>
              <a:t>Gradients likely reflective of macroscopic brain organization</a:t>
            </a:r>
          </a:p>
          <a:p>
            <a:pPr marL="358393" indent="-358393" defTabSz="1439161">
              <a:spcBef>
                <a:spcPts val="2600"/>
              </a:spcBef>
              <a:defRPr sz="2241"/>
            </a:pPr>
            <a:r>
              <a:t>Adult gradients form along different timescales</a:t>
            </a:r>
          </a:p>
          <a:p>
            <a:pPr lvl="1" marL="864361" indent="-358393" defTabSz="1439161">
              <a:spcBef>
                <a:spcPts val="2600"/>
              </a:spcBef>
              <a:defRPr sz="2241"/>
            </a:pPr>
            <a:r>
              <a:rPr>
                <a:solidFill>
                  <a:schemeClr val="accent1">
                    <a:hueOff val="114395"/>
                    <a:lumOff val="-24975"/>
                  </a:schemeClr>
                </a:solidFill>
              </a:rPr>
              <a:t>D</a:t>
            </a:r>
            <a:r>
              <a:t>-</a:t>
            </a:r>
            <a:r>
              <a:rPr>
                <a:solidFill>
                  <a:schemeClr val="accent4">
                    <a:hueOff val="-476017"/>
                    <a:lumOff val="-10042"/>
                  </a:schemeClr>
                </a:solidFill>
              </a:rPr>
              <a:t>V</a:t>
            </a:r>
            <a:r>
              <a:t> gradient: Develops paranatally, stable across lifespan</a:t>
            </a:r>
          </a:p>
          <a:p>
            <a:pPr lvl="1" marL="864361" indent="-358393" defTabSz="1439161">
              <a:spcBef>
                <a:spcPts val="2600"/>
              </a:spcBef>
              <a:defRPr sz="2241"/>
            </a:pPr>
            <a:r>
              <a:rPr>
                <a:solidFill>
                  <a:schemeClr val="accent3"/>
                </a:solidFill>
              </a:rPr>
              <a:t>A</a:t>
            </a:r>
            <a:r>
              <a:t>-</a:t>
            </a:r>
            <a:r>
              <a:rPr>
                <a:solidFill>
                  <a:schemeClr val="accent1">
                    <a:lumOff val="-13575"/>
                  </a:schemeClr>
                </a:solidFill>
              </a:rPr>
              <a:t>P</a:t>
            </a:r>
            <a:r>
              <a:t> gradient: detectable very early in development, stable across lifespan</a:t>
            </a:r>
          </a:p>
          <a:p>
            <a:pPr lvl="1" marL="864361" indent="-358393" defTabSz="1439161">
              <a:spcBef>
                <a:spcPts val="2600"/>
              </a:spcBef>
              <a:defRPr sz="2241"/>
            </a:pPr>
            <a:r>
              <a:rPr>
                <a:solidFill>
                  <a:schemeClr val="accent5"/>
                </a:solidFill>
              </a:rPr>
              <a:t>M</a:t>
            </a:r>
            <a:r>
              <a:t>-L Gradient: Late-developing, degenerates w/ age, cell-type variation</a:t>
            </a:r>
          </a:p>
          <a:p>
            <a:pPr marL="358393" indent="-358393" defTabSz="1439161">
              <a:spcBef>
                <a:spcPts val="2600"/>
              </a:spcBef>
              <a:defRPr sz="2241"/>
            </a:pPr>
            <a:r>
              <a:t>Gradient-related genes associated with height and blood, among other phenotypes</a:t>
            </a:r>
          </a:p>
          <a:p>
            <a:pPr marL="358393" indent="-358393" defTabSz="1439161">
              <a:spcBef>
                <a:spcPts val="2600"/>
              </a:spcBef>
              <a:defRPr sz="2241"/>
            </a:pPr>
            <a:r>
              <a:t>Gradient formation may have functional consequences</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9" name="Title 1"/>
          <p:cNvSpPr txBox="1"/>
          <p:nvPr>
            <p:ph type="title"/>
          </p:nvPr>
        </p:nvSpPr>
        <p:spPr>
          <a:prstGeom prst="rect">
            <a:avLst/>
          </a:prstGeom>
        </p:spPr>
        <p:txBody>
          <a:bodyPr/>
          <a:lstStyle/>
          <a:p>
            <a:pPr/>
            <a:r>
              <a:t>Thank you!</a:t>
            </a:r>
          </a:p>
        </p:txBody>
      </p:sp>
      <p:sp>
        <p:nvSpPr>
          <p:cNvPr id="540" name="TextBox 4"/>
          <p:cNvSpPr txBox="1"/>
          <p:nvPr/>
        </p:nvSpPr>
        <p:spPr>
          <a:xfrm>
            <a:off x="3342302" y="4968779"/>
            <a:ext cx="2388169" cy="2650949"/>
          </a:xfrm>
          <a:prstGeom prst="rect">
            <a:avLst/>
          </a:prstGeom>
          <a:ln w="3175">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defTabSz="650240">
              <a:lnSpc>
                <a:spcPct val="100000"/>
              </a:lnSpc>
              <a:spcBef>
                <a:spcPts val="0"/>
              </a:spcBef>
              <a:defRPr>
                <a:latin typeface="Calibri"/>
                <a:ea typeface="Calibri"/>
                <a:cs typeface="Calibri"/>
                <a:sym typeface="Calibri"/>
              </a:defRPr>
            </a:pPr>
          </a:p>
          <a:p>
            <a:pPr defTabSz="650240">
              <a:lnSpc>
                <a:spcPct val="100000"/>
              </a:lnSpc>
              <a:spcBef>
                <a:spcPts val="0"/>
              </a:spcBef>
              <a:defRPr u="sng">
                <a:latin typeface="Calibri"/>
                <a:ea typeface="Calibri"/>
                <a:cs typeface="Calibri"/>
                <a:sym typeface="Calibri"/>
              </a:defRPr>
            </a:pPr>
            <a:r>
              <a:t>Cambridge</a:t>
            </a:r>
            <a:endParaRPr sz="3800"/>
          </a:p>
          <a:p>
            <a:pPr defTabSz="650240">
              <a:lnSpc>
                <a:spcPct val="100000"/>
              </a:lnSpc>
              <a:spcBef>
                <a:spcPts val="0"/>
              </a:spcBef>
              <a:defRPr sz="2800">
                <a:latin typeface="Calibri"/>
                <a:ea typeface="Calibri"/>
                <a:cs typeface="Calibri"/>
                <a:sym typeface="Calibri"/>
              </a:defRPr>
            </a:pPr>
            <a:r>
              <a:t>Konrad Wagstyl</a:t>
            </a:r>
          </a:p>
          <a:p>
            <a:pPr defTabSz="650240">
              <a:lnSpc>
                <a:spcPct val="100000"/>
              </a:lnSpc>
              <a:spcBef>
                <a:spcPts val="0"/>
              </a:spcBef>
              <a:defRPr>
                <a:latin typeface="Calibri"/>
                <a:ea typeface="Calibri"/>
                <a:cs typeface="Calibri"/>
                <a:sym typeface="Calibri"/>
              </a:defRPr>
            </a:pPr>
          </a:p>
        </p:txBody>
      </p:sp>
      <p:sp>
        <p:nvSpPr>
          <p:cNvPr id="541" name="TextBox 5"/>
          <p:cNvSpPr txBox="1"/>
          <p:nvPr/>
        </p:nvSpPr>
        <p:spPr>
          <a:xfrm>
            <a:off x="7202240" y="3079488"/>
            <a:ext cx="3004391" cy="3620267"/>
          </a:xfrm>
          <a:prstGeom prst="rect">
            <a:avLst/>
          </a:prstGeom>
          <a:ln w="3175">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defTabSz="650240">
              <a:lnSpc>
                <a:spcPct val="100000"/>
              </a:lnSpc>
              <a:spcBef>
                <a:spcPts val="0"/>
              </a:spcBef>
              <a:defRPr u="sng">
                <a:latin typeface="Calibri"/>
                <a:ea typeface="Calibri"/>
                <a:cs typeface="Calibri"/>
                <a:sym typeface="Calibri"/>
              </a:defRPr>
            </a:pPr>
            <a:r>
              <a:t>MNI</a:t>
            </a:r>
          </a:p>
          <a:p>
            <a:pPr defTabSz="650240">
              <a:lnSpc>
                <a:spcPct val="100000"/>
              </a:lnSpc>
              <a:spcBef>
                <a:spcPts val="0"/>
              </a:spcBef>
              <a:defRPr sz="2800">
                <a:latin typeface="Calibri"/>
                <a:ea typeface="Calibri"/>
                <a:cs typeface="Calibri"/>
                <a:sym typeface="Calibri"/>
              </a:defRPr>
            </a:pPr>
            <a:r>
              <a:t>Boris Bernhardt</a:t>
            </a:r>
            <a:endParaRPr u="sng"/>
          </a:p>
          <a:p>
            <a:pPr defTabSz="650240">
              <a:lnSpc>
                <a:spcPct val="100000"/>
              </a:lnSpc>
              <a:spcBef>
                <a:spcPts val="0"/>
              </a:spcBef>
              <a:defRPr sz="2800">
                <a:latin typeface="Calibri"/>
                <a:ea typeface="Calibri"/>
                <a:cs typeface="Calibri"/>
                <a:sym typeface="Calibri"/>
              </a:defRPr>
            </a:pPr>
            <a:r>
              <a:t>Alex Diaz-Papkovich</a:t>
            </a:r>
          </a:p>
          <a:p>
            <a:pPr defTabSz="650240">
              <a:lnSpc>
                <a:spcPct val="100000"/>
              </a:lnSpc>
              <a:spcBef>
                <a:spcPts val="0"/>
              </a:spcBef>
              <a:defRPr sz="2800">
                <a:latin typeface="Calibri"/>
                <a:ea typeface="Calibri"/>
                <a:cs typeface="Calibri"/>
                <a:sym typeface="Calibri"/>
              </a:defRPr>
            </a:pPr>
            <a:r>
              <a:t>Thomas Funck</a:t>
            </a:r>
          </a:p>
          <a:p>
            <a:pPr defTabSz="650240">
              <a:lnSpc>
                <a:spcPct val="100000"/>
              </a:lnSpc>
              <a:spcBef>
                <a:spcPts val="0"/>
              </a:spcBef>
              <a:defRPr sz="2800">
                <a:latin typeface="Calibri"/>
                <a:ea typeface="Calibri"/>
                <a:cs typeface="Calibri"/>
                <a:sym typeface="Calibri"/>
              </a:defRPr>
            </a:pPr>
            <a:r>
              <a:t>Ross Markello</a:t>
            </a:r>
          </a:p>
          <a:p>
            <a:pPr defTabSz="650240">
              <a:lnSpc>
                <a:spcPct val="100000"/>
              </a:lnSpc>
              <a:spcBef>
                <a:spcPts val="0"/>
              </a:spcBef>
              <a:defRPr sz="2800">
                <a:latin typeface="Calibri"/>
                <a:ea typeface="Calibri"/>
                <a:cs typeface="Calibri"/>
                <a:sym typeface="Calibri"/>
              </a:defRPr>
            </a:pPr>
            <a:r>
              <a:t>Bratislav Misic</a:t>
            </a:r>
          </a:p>
          <a:p>
            <a:pPr defTabSz="650240">
              <a:lnSpc>
                <a:spcPct val="100000"/>
              </a:lnSpc>
              <a:spcBef>
                <a:spcPts val="0"/>
              </a:spcBef>
              <a:defRPr sz="2800">
                <a:latin typeface="Calibri"/>
                <a:ea typeface="Calibri"/>
                <a:cs typeface="Calibri"/>
                <a:sym typeface="Calibri"/>
              </a:defRPr>
            </a:pPr>
            <a:r>
              <a:t>Casey Paquola</a:t>
            </a:r>
          </a:p>
        </p:txBody>
      </p:sp>
      <p:sp>
        <p:nvSpPr>
          <p:cNvPr id="542" name="Rectangle 2"/>
          <p:cNvSpPr txBox="1"/>
          <p:nvPr/>
        </p:nvSpPr>
        <p:spPr>
          <a:xfrm>
            <a:off x="3383359" y="3101695"/>
            <a:ext cx="4383361" cy="2756667"/>
          </a:xfrm>
          <a:prstGeom prst="rect">
            <a:avLst/>
          </a:prstGeom>
          <a:ln w="3175">
            <a:miter lim="400000"/>
          </a:ln>
          <a:extLst>
            <a:ext uri="{C572A759-6A51-4108-AA02-DFA0A04FC94B}">
              <ma14:wrappingTextBoxFlag xmlns:ma14="http://schemas.microsoft.com/office/mac/drawingml/2011/main" val="1"/>
            </a:ext>
          </a:extLst>
        </p:spPr>
        <p:txBody>
          <a:bodyPr lIns="65023" tIns="65023" rIns="65023" bIns="65023">
            <a:spAutoFit/>
          </a:bodyPr>
          <a:lstStyle/>
          <a:p>
            <a:pPr defTabSz="650240">
              <a:lnSpc>
                <a:spcPct val="100000"/>
              </a:lnSpc>
              <a:spcBef>
                <a:spcPts val="0"/>
              </a:spcBef>
              <a:defRPr u="sng">
                <a:latin typeface="Calibri"/>
                <a:ea typeface="Calibri"/>
                <a:cs typeface="Calibri"/>
                <a:sym typeface="Calibri"/>
              </a:defRPr>
            </a:pPr>
            <a:r>
              <a:t>UPenn</a:t>
            </a:r>
            <a:endParaRPr sz="3800"/>
          </a:p>
          <a:p>
            <a:pPr defTabSz="650240">
              <a:lnSpc>
                <a:spcPct val="100000"/>
              </a:lnSpc>
              <a:spcBef>
                <a:spcPts val="0"/>
              </a:spcBef>
              <a:defRPr sz="2800">
                <a:latin typeface="Calibri"/>
                <a:ea typeface="Calibri"/>
                <a:cs typeface="Calibri"/>
                <a:sym typeface="Calibri"/>
              </a:defRPr>
            </a:pPr>
            <a:r>
              <a:t>Aaron Alexander-Bloch</a:t>
            </a:r>
          </a:p>
          <a:p>
            <a:pPr defTabSz="650240">
              <a:lnSpc>
                <a:spcPct val="100000"/>
              </a:lnSpc>
              <a:spcBef>
                <a:spcPts val="0"/>
              </a:spcBef>
              <a:defRPr sz="2800">
                <a:latin typeface="Calibri"/>
                <a:ea typeface="Calibri"/>
                <a:cs typeface="Calibri"/>
                <a:sym typeface="Calibri"/>
              </a:defRPr>
            </a:pPr>
            <a:r>
              <a:t>Max Bertolero</a:t>
            </a:r>
          </a:p>
          <a:p>
            <a:pPr defTabSz="650240">
              <a:lnSpc>
                <a:spcPct val="100000"/>
              </a:lnSpc>
              <a:spcBef>
                <a:spcPts val="0"/>
              </a:spcBef>
              <a:defRPr sz="2800">
                <a:latin typeface="Calibri"/>
                <a:ea typeface="Calibri"/>
                <a:cs typeface="Calibri"/>
                <a:sym typeface="Calibri"/>
              </a:defRPr>
            </a:pPr>
            <a:r>
              <a:t>Ted Satterthwaite</a:t>
            </a:r>
          </a:p>
          <a:p>
            <a:pPr defTabSz="650240">
              <a:lnSpc>
                <a:spcPct val="100000"/>
              </a:lnSpc>
              <a:spcBef>
                <a:spcPts val="0"/>
              </a:spcBef>
              <a:defRPr b="1" sz="2800">
                <a:latin typeface="Calibri"/>
                <a:ea typeface="Calibri"/>
                <a:cs typeface="Calibri"/>
                <a:sym typeface="Calibri"/>
              </a:defRPr>
            </a:pPr>
            <a:r>
              <a:t>Jakob Seidlitz</a:t>
            </a:r>
          </a:p>
        </p:txBody>
      </p:sp>
      <p:sp>
        <p:nvSpPr>
          <p:cNvPr id="543" name="Slide Number Placeholder 7"/>
          <p:cNvSpPr txBox="1"/>
          <p:nvPr>
            <p:ph type="sldNum" sz="quarter" idx="4294967295"/>
          </p:nvPr>
        </p:nvSpPr>
        <p:spPr>
          <a:xfrm>
            <a:off x="12443126" y="9324354"/>
            <a:ext cx="348727" cy="339202"/>
          </a:xfrm>
          <a:prstGeom prst="rect">
            <a:avLst/>
          </a:prstGeom>
          <a:extLst>
            <a:ext uri="{C572A759-6A51-4108-AA02-DFA0A04FC94B}">
              <ma14:wrappingTextBoxFlag xmlns:ma14="http://schemas.microsoft.com/office/mac/drawingml/2011/main" val="1"/>
            </a:ext>
          </a:extLst>
        </p:spPr>
        <p:txBody>
          <a:bodyPr lIns="65023" tIns="65023" rIns="65023" bIns="65023"/>
          <a:lstStyle/>
          <a:p>
            <a:pPr/>
            <a:fld id="{86CB4B4D-7CA3-9044-876B-883B54F8677D}" type="slidenum"/>
          </a:p>
        </p:txBody>
      </p:sp>
      <p:pic>
        <p:nvPicPr>
          <p:cNvPr id="544" name="Picture 14" descr="Picture 14"/>
          <p:cNvPicPr>
            <a:picLocks noChangeAspect="1"/>
          </p:cNvPicPr>
          <p:nvPr/>
        </p:nvPicPr>
        <p:blipFill>
          <a:blip r:embed="rId3">
            <a:extLst/>
          </a:blip>
          <a:stretch>
            <a:fillRect/>
          </a:stretch>
        </p:blipFill>
        <p:spPr>
          <a:xfrm>
            <a:off x="1091077" y="8276422"/>
            <a:ext cx="2551925" cy="1404807"/>
          </a:xfrm>
          <a:prstGeom prst="rect">
            <a:avLst/>
          </a:prstGeom>
          <a:ln w="3175">
            <a:miter lim="400000"/>
          </a:ln>
        </p:spPr>
      </p:pic>
      <p:pic>
        <p:nvPicPr>
          <p:cNvPr id="545" name="Picture 10" descr="Picture 10"/>
          <p:cNvPicPr>
            <a:picLocks noChangeAspect="1"/>
          </p:cNvPicPr>
          <p:nvPr/>
        </p:nvPicPr>
        <p:blipFill>
          <a:blip r:embed="rId4">
            <a:extLst/>
          </a:blip>
          <a:stretch>
            <a:fillRect/>
          </a:stretch>
        </p:blipFill>
        <p:spPr>
          <a:xfrm>
            <a:off x="4281070" y="8622641"/>
            <a:ext cx="4830259" cy="871627"/>
          </a:xfrm>
          <a:prstGeom prst="rect">
            <a:avLst/>
          </a:prstGeom>
          <a:ln w="3175">
            <a:miter lim="400000"/>
          </a:ln>
        </p:spPr>
      </p:pic>
      <p:pic>
        <p:nvPicPr>
          <p:cNvPr id="546" name="Image" descr="Image"/>
          <p:cNvPicPr>
            <a:picLocks noChangeAspect="1"/>
          </p:cNvPicPr>
          <p:nvPr/>
        </p:nvPicPr>
        <p:blipFill>
          <a:blip r:embed="rId5">
            <a:extLst/>
          </a:blip>
          <a:stretch>
            <a:fillRect/>
          </a:stretch>
        </p:blipFill>
        <p:spPr>
          <a:xfrm>
            <a:off x="9365789" y="8378220"/>
            <a:ext cx="2822877" cy="1360470"/>
          </a:xfrm>
          <a:prstGeom prst="rect">
            <a:avLst/>
          </a:prstGeom>
          <a:ln w="3175">
            <a:miter lim="400000"/>
          </a:ln>
        </p:spPr>
      </p:pic>
      <p:pic>
        <p:nvPicPr>
          <p:cNvPr id="547" name="Image" descr="Image"/>
          <p:cNvPicPr>
            <a:picLocks noChangeAspect="1"/>
          </p:cNvPicPr>
          <p:nvPr/>
        </p:nvPicPr>
        <p:blipFill>
          <a:blip r:embed="rId6">
            <a:extLst/>
          </a:blip>
          <a:stretch>
            <a:fillRect/>
          </a:stretch>
        </p:blipFill>
        <p:spPr>
          <a:xfrm>
            <a:off x="542426" y="283449"/>
            <a:ext cx="1996093" cy="2035233"/>
          </a:xfrm>
          <a:prstGeom prst="rect">
            <a:avLst/>
          </a:prstGeom>
          <a:ln w="3175">
            <a:miter lim="400000"/>
          </a:ln>
        </p:spPr>
      </p:pic>
      <p:pic>
        <p:nvPicPr>
          <p:cNvPr id="548" name="Image" descr="Image"/>
          <p:cNvPicPr>
            <a:picLocks noChangeAspect="1"/>
          </p:cNvPicPr>
          <p:nvPr/>
        </p:nvPicPr>
        <p:blipFill>
          <a:blip r:embed="rId7">
            <a:extLst/>
          </a:blip>
          <a:stretch>
            <a:fillRect/>
          </a:stretch>
        </p:blipFill>
        <p:spPr>
          <a:xfrm>
            <a:off x="10182117" y="85796"/>
            <a:ext cx="2247901" cy="2235201"/>
          </a:xfrm>
          <a:prstGeom prst="rect">
            <a:avLst/>
          </a:prstGeom>
          <a:ln w="3175">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2" name="Author and Date"/>
          <p:cNvSpPr txBox="1"/>
          <p:nvPr>
            <p:ph type="body" idx="13"/>
          </p:nvPr>
        </p:nvSpPr>
        <p:spPr>
          <a:prstGeom prst="rect">
            <a:avLst/>
          </a:prstGeom>
        </p:spPr>
        <p:txBody>
          <a:bodyPr/>
          <a:lstStyle/>
          <a:p>
            <a:pPr/>
          </a:p>
        </p:txBody>
      </p:sp>
      <p:sp>
        <p:nvSpPr>
          <p:cNvPr id="553" name="Supplementary"/>
          <p:cNvSpPr txBox="1"/>
          <p:nvPr>
            <p:ph type="ctrTitle"/>
          </p:nvPr>
        </p:nvSpPr>
        <p:spPr>
          <a:prstGeom prst="rect">
            <a:avLst/>
          </a:prstGeom>
        </p:spPr>
        <p:txBody>
          <a:bodyPr/>
          <a:lstStyle/>
          <a:p>
            <a:pPr/>
            <a:r>
              <a:t>Supplementary</a:t>
            </a:r>
          </a:p>
        </p:txBody>
      </p:sp>
      <p:sp>
        <p:nvSpPr>
          <p:cNvPr id="554" name="Presentation Subtitle"/>
          <p:cNvSpPr txBox="1"/>
          <p:nvPr>
            <p:ph type="subTitle" sz="quarter"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59" name="Group"/>
          <p:cNvGrpSpPr/>
          <p:nvPr/>
        </p:nvGrpSpPr>
        <p:grpSpPr>
          <a:xfrm>
            <a:off x="1686793" y="1214956"/>
            <a:ext cx="9473051" cy="8519526"/>
            <a:chOff x="0" y="0"/>
            <a:chExt cx="9473049" cy="8519524"/>
          </a:xfrm>
        </p:grpSpPr>
        <p:pic>
          <p:nvPicPr>
            <p:cNvPr id="556" name="Image" descr="Image"/>
            <p:cNvPicPr>
              <a:picLocks noChangeAspect="1"/>
            </p:cNvPicPr>
            <p:nvPr/>
          </p:nvPicPr>
          <p:blipFill>
            <a:blip r:embed="rId2">
              <a:extLst/>
            </a:blip>
            <a:stretch>
              <a:fillRect/>
            </a:stretch>
          </p:blipFill>
          <p:spPr>
            <a:xfrm>
              <a:off x="328490" y="5417591"/>
              <a:ext cx="9144560" cy="3101934"/>
            </a:xfrm>
            <a:prstGeom prst="rect">
              <a:avLst/>
            </a:prstGeom>
            <a:ln w="3175" cap="flat">
              <a:noFill/>
              <a:miter lim="400000"/>
            </a:ln>
            <a:effectLst/>
          </p:spPr>
        </p:pic>
        <p:pic>
          <p:nvPicPr>
            <p:cNvPr id="557" name="Image" descr="Image"/>
            <p:cNvPicPr>
              <a:picLocks noChangeAspect="1"/>
            </p:cNvPicPr>
            <p:nvPr/>
          </p:nvPicPr>
          <p:blipFill>
            <a:blip r:embed="rId3">
              <a:extLst/>
            </a:blip>
            <a:stretch>
              <a:fillRect/>
            </a:stretch>
          </p:blipFill>
          <p:spPr>
            <a:xfrm>
              <a:off x="18758" y="2689719"/>
              <a:ext cx="9417752" cy="3056092"/>
            </a:xfrm>
            <a:prstGeom prst="rect">
              <a:avLst/>
            </a:prstGeom>
            <a:ln w="3175" cap="flat">
              <a:noFill/>
              <a:miter lim="400000"/>
            </a:ln>
            <a:effectLst/>
          </p:spPr>
        </p:pic>
        <p:pic>
          <p:nvPicPr>
            <p:cNvPr id="558" name="Image" descr="Image"/>
            <p:cNvPicPr>
              <a:picLocks noChangeAspect="1"/>
            </p:cNvPicPr>
            <p:nvPr/>
          </p:nvPicPr>
          <p:blipFill>
            <a:blip r:embed="rId4">
              <a:extLst/>
            </a:blip>
            <a:stretch>
              <a:fillRect/>
            </a:stretch>
          </p:blipFill>
          <p:spPr>
            <a:xfrm>
              <a:off x="0" y="0"/>
              <a:ext cx="9455269" cy="3056092"/>
            </a:xfrm>
            <a:prstGeom prst="rect">
              <a:avLst/>
            </a:prstGeom>
            <a:ln w="3175" cap="flat">
              <a:noFill/>
              <a:miter lim="400000"/>
            </a:ln>
            <a:effectLst/>
          </p:spPr>
        </p:pic>
      </p:grpSp>
      <p:sp>
        <p:nvSpPr>
          <p:cNvPr id="560" name="Prediction x Slab"/>
          <p:cNvSpPr txBox="1"/>
          <p:nvPr>
            <p:ph type="title"/>
          </p:nvPr>
        </p:nvSpPr>
        <p:spPr>
          <a:xfrm>
            <a:off x="479238" y="173182"/>
            <a:ext cx="11717868" cy="765308"/>
          </a:xfrm>
          <a:prstGeom prst="rect">
            <a:avLst/>
          </a:prstGeom>
        </p:spPr>
        <p:txBody>
          <a:bodyPr/>
          <a:lstStyle>
            <a:lvl1pPr algn="ctr" defTabSz="1369804">
              <a:defRPr spc="-94" sz="4740"/>
            </a:lvl1pPr>
          </a:lstStyle>
          <a:p>
            <a:pPr/>
            <a:r>
              <a:t>Prediction x Slab</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2" name="Title 1"/>
          <p:cNvSpPr txBox="1"/>
          <p:nvPr>
            <p:ph type="title"/>
          </p:nvPr>
        </p:nvSpPr>
        <p:spPr>
          <a:xfrm>
            <a:off x="650238" y="390596"/>
            <a:ext cx="11704324" cy="1625601"/>
          </a:xfrm>
          <a:prstGeom prst="rect">
            <a:avLst/>
          </a:prstGeom>
        </p:spPr>
        <p:txBody>
          <a:bodyPr/>
          <a:lstStyle/>
          <a:p>
            <a:pPr/>
            <a:r>
              <a:t>Rotations</a:t>
            </a:r>
          </a:p>
        </p:txBody>
      </p:sp>
      <p:pic>
        <p:nvPicPr>
          <p:cNvPr id="563" name="Image" descr="Image"/>
          <p:cNvPicPr>
            <a:picLocks noChangeAspect="1"/>
          </p:cNvPicPr>
          <p:nvPr/>
        </p:nvPicPr>
        <p:blipFill>
          <a:blip r:embed="rId2">
            <a:extLst/>
          </a:blip>
          <a:stretch>
            <a:fillRect/>
          </a:stretch>
        </p:blipFill>
        <p:spPr>
          <a:xfrm>
            <a:off x="1792727" y="2466139"/>
            <a:ext cx="8584573" cy="6691274"/>
          </a:xfrm>
          <a:prstGeom prst="rect">
            <a:avLst/>
          </a:prstGeom>
          <a:ln w="3175">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5" name="Error x directions"/>
          <p:cNvSpPr txBox="1"/>
          <p:nvPr>
            <p:ph type="title"/>
          </p:nvPr>
        </p:nvSpPr>
        <p:spPr>
          <a:prstGeom prst="rect">
            <a:avLst/>
          </a:prstGeom>
        </p:spPr>
        <p:txBody>
          <a:bodyPr/>
          <a:lstStyle>
            <a:lvl1pPr defTabSz="1369804">
              <a:defRPr spc="-94" sz="4740"/>
            </a:lvl1pPr>
          </a:lstStyle>
          <a:p>
            <a:pPr/>
            <a:r>
              <a:t>Error x directions</a:t>
            </a:r>
          </a:p>
        </p:txBody>
      </p:sp>
      <p:sp>
        <p:nvSpPr>
          <p:cNvPr id="566" name="Slide Subtitle"/>
          <p:cNvSpPr txBox="1"/>
          <p:nvPr>
            <p:ph type="body" sz="quarter" idx="1"/>
          </p:nvPr>
        </p:nvSpPr>
        <p:spPr>
          <a:prstGeom prst="rect">
            <a:avLst/>
          </a:prstGeom>
        </p:spPr>
        <p:txBody>
          <a:bodyPr/>
          <a:lstStyle/>
          <a:p>
            <a:pPr/>
          </a:p>
        </p:txBody>
      </p:sp>
      <p:grpSp>
        <p:nvGrpSpPr>
          <p:cNvPr id="570" name="Group"/>
          <p:cNvGrpSpPr/>
          <p:nvPr/>
        </p:nvGrpSpPr>
        <p:grpSpPr>
          <a:xfrm>
            <a:off x="23365" y="3331295"/>
            <a:ext cx="12700001" cy="4221330"/>
            <a:chOff x="0" y="0"/>
            <a:chExt cx="12700000" cy="4221328"/>
          </a:xfrm>
        </p:grpSpPr>
        <p:pic>
          <p:nvPicPr>
            <p:cNvPr id="567" name="brain_plot_Xerror_YZ.pdf" descr="brain_plot_Xerror_YZ.pdf"/>
            <p:cNvPicPr>
              <a:picLocks noChangeAspect="1"/>
            </p:cNvPicPr>
            <p:nvPr/>
          </p:nvPicPr>
          <p:blipFill>
            <a:blip r:embed="rId2">
              <a:extLst/>
            </a:blip>
            <a:stretch>
              <a:fillRect/>
            </a:stretch>
          </p:blipFill>
          <p:spPr>
            <a:xfrm>
              <a:off x="0" y="0"/>
              <a:ext cx="4214669" cy="4221329"/>
            </a:xfrm>
            <a:prstGeom prst="rect">
              <a:avLst/>
            </a:prstGeom>
            <a:ln w="3175" cap="flat">
              <a:noFill/>
              <a:miter lim="400000"/>
            </a:ln>
            <a:effectLst/>
          </p:spPr>
        </p:pic>
        <p:pic>
          <p:nvPicPr>
            <p:cNvPr id="568" name="brain_plot_Yerror_YZ.pdf" descr="brain_plot_Yerror_YZ.pdf"/>
            <p:cNvPicPr>
              <a:picLocks noChangeAspect="1"/>
            </p:cNvPicPr>
            <p:nvPr/>
          </p:nvPicPr>
          <p:blipFill>
            <a:blip r:embed="rId3">
              <a:extLst/>
            </a:blip>
            <a:stretch>
              <a:fillRect/>
            </a:stretch>
          </p:blipFill>
          <p:spPr>
            <a:xfrm>
              <a:off x="4242666" y="0"/>
              <a:ext cx="4214669" cy="4221329"/>
            </a:xfrm>
            <a:prstGeom prst="rect">
              <a:avLst/>
            </a:prstGeom>
            <a:ln w="3175" cap="flat">
              <a:noFill/>
              <a:miter lim="400000"/>
            </a:ln>
            <a:effectLst/>
          </p:spPr>
        </p:pic>
        <p:pic>
          <p:nvPicPr>
            <p:cNvPr id="569" name="brain_plot_Zerror_YZ.pdf" descr="brain_plot_Zerror_YZ.pdf"/>
            <p:cNvPicPr>
              <a:picLocks noChangeAspect="1"/>
            </p:cNvPicPr>
            <p:nvPr/>
          </p:nvPicPr>
          <p:blipFill>
            <a:blip r:embed="rId4">
              <a:extLst/>
            </a:blip>
            <a:stretch>
              <a:fillRect/>
            </a:stretch>
          </p:blipFill>
          <p:spPr>
            <a:xfrm>
              <a:off x="8485331" y="0"/>
              <a:ext cx="4214669" cy="4221329"/>
            </a:xfrm>
            <a:prstGeom prst="rect">
              <a:avLst/>
            </a:prstGeom>
            <a:ln w="3175" cap="flat">
              <a:noFill/>
              <a:miter lim="400000"/>
            </a:ln>
            <a:effectLst/>
          </p:spPr>
        </p:pic>
      </p:gr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2" name="Title 1"/>
          <p:cNvSpPr txBox="1"/>
          <p:nvPr>
            <p:ph type="title"/>
          </p:nvPr>
        </p:nvSpPr>
        <p:spPr>
          <a:xfrm>
            <a:off x="650238" y="390596"/>
            <a:ext cx="11704324" cy="1625601"/>
          </a:xfrm>
          <a:prstGeom prst="rect">
            <a:avLst/>
          </a:prstGeom>
        </p:spPr>
        <p:txBody>
          <a:bodyPr/>
          <a:lstStyle/>
          <a:p>
            <a:pPr/>
            <a:r>
              <a:t>Combined cortical projection</a:t>
            </a:r>
          </a:p>
        </p:txBody>
      </p:sp>
      <p:grpSp>
        <p:nvGrpSpPr>
          <p:cNvPr id="583" name="Group"/>
          <p:cNvGrpSpPr/>
          <p:nvPr/>
        </p:nvGrpSpPr>
        <p:grpSpPr>
          <a:xfrm>
            <a:off x="212009" y="2016196"/>
            <a:ext cx="12493630" cy="7328025"/>
            <a:chOff x="0" y="0"/>
            <a:chExt cx="12493628" cy="7328024"/>
          </a:xfrm>
        </p:grpSpPr>
        <p:pic>
          <p:nvPicPr>
            <p:cNvPr id="573" name="Picture 3" descr="Picture 3"/>
            <p:cNvPicPr>
              <a:picLocks noChangeAspect="1"/>
            </p:cNvPicPr>
            <p:nvPr/>
          </p:nvPicPr>
          <p:blipFill>
            <a:blip r:embed="rId3">
              <a:extLst/>
            </a:blip>
            <a:stretch>
              <a:fillRect/>
            </a:stretch>
          </p:blipFill>
          <p:spPr>
            <a:xfrm>
              <a:off x="-1" y="4721041"/>
              <a:ext cx="2416624" cy="2442676"/>
            </a:xfrm>
            <a:prstGeom prst="rect">
              <a:avLst/>
            </a:prstGeom>
            <a:ln w="3175" cap="flat">
              <a:noFill/>
              <a:miter lim="400000"/>
            </a:ln>
            <a:effectLst/>
          </p:spPr>
        </p:pic>
        <p:pic>
          <p:nvPicPr>
            <p:cNvPr id="574" name="Picture 4" descr="Picture 4"/>
            <p:cNvPicPr>
              <a:picLocks noChangeAspect="1"/>
            </p:cNvPicPr>
            <p:nvPr/>
          </p:nvPicPr>
          <p:blipFill>
            <a:blip r:embed="rId4">
              <a:extLst/>
            </a:blip>
            <a:stretch>
              <a:fillRect/>
            </a:stretch>
          </p:blipFill>
          <p:spPr>
            <a:xfrm>
              <a:off x="-1" y="2600679"/>
              <a:ext cx="2416623" cy="2442676"/>
            </a:xfrm>
            <a:prstGeom prst="rect">
              <a:avLst/>
            </a:prstGeom>
            <a:ln w="3175" cap="flat">
              <a:noFill/>
              <a:miter lim="400000"/>
            </a:ln>
            <a:effectLst/>
          </p:spPr>
        </p:pic>
        <p:pic>
          <p:nvPicPr>
            <p:cNvPr id="575" name="Picture 5" descr="Picture 5"/>
            <p:cNvPicPr>
              <a:picLocks noChangeAspect="1"/>
            </p:cNvPicPr>
            <p:nvPr/>
          </p:nvPicPr>
          <p:blipFill>
            <a:blip r:embed="rId5">
              <a:extLst/>
            </a:blip>
            <a:stretch>
              <a:fillRect/>
            </a:stretch>
          </p:blipFill>
          <p:spPr>
            <a:xfrm>
              <a:off x="-1" y="453841"/>
              <a:ext cx="2416623" cy="2442676"/>
            </a:xfrm>
            <a:prstGeom prst="rect">
              <a:avLst/>
            </a:prstGeom>
            <a:ln w="3175" cap="flat">
              <a:noFill/>
              <a:miter lim="400000"/>
            </a:ln>
            <a:effectLst/>
          </p:spPr>
        </p:pic>
        <p:pic>
          <p:nvPicPr>
            <p:cNvPr id="576" name="Picture 6" descr="Picture 6"/>
            <p:cNvPicPr>
              <a:picLocks noChangeAspect="1"/>
            </p:cNvPicPr>
            <p:nvPr/>
          </p:nvPicPr>
          <p:blipFill>
            <a:blip r:embed="rId6">
              <a:extLst/>
            </a:blip>
            <a:stretch>
              <a:fillRect/>
            </a:stretch>
          </p:blipFill>
          <p:spPr>
            <a:xfrm>
              <a:off x="10077006" y="2600679"/>
              <a:ext cx="2416623" cy="2442676"/>
            </a:xfrm>
            <a:prstGeom prst="rect">
              <a:avLst/>
            </a:prstGeom>
            <a:ln w="3175" cap="flat">
              <a:noFill/>
              <a:miter lim="400000"/>
            </a:ln>
            <a:effectLst/>
          </p:spPr>
        </p:pic>
        <p:pic>
          <p:nvPicPr>
            <p:cNvPr id="577" name="Picture 7" descr="Picture 7"/>
            <p:cNvPicPr>
              <a:picLocks noChangeAspect="1"/>
            </p:cNvPicPr>
            <p:nvPr/>
          </p:nvPicPr>
          <p:blipFill>
            <a:blip r:embed="rId7">
              <a:extLst/>
            </a:blip>
            <a:stretch>
              <a:fillRect/>
            </a:stretch>
          </p:blipFill>
          <p:spPr>
            <a:xfrm>
              <a:off x="10077006" y="453841"/>
              <a:ext cx="2416623" cy="2442676"/>
            </a:xfrm>
            <a:prstGeom prst="rect">
              <a:avLst/>
            </a:prstGeom>
            <a:ln w="3175" cap="flat">
              <a:noFill/>
              <a:miter lim="400000"/>
            </a:ln>
            <a:effectLst/>
          </p:spPr>
        </p:pic>
        <p:pic>
          <p:nvPicPr>
            <p:cNvPr id="578" name="Picture 8" descr="Picture 8"/>
            <p:cNvPicPr>
              <a:picLocks noChangeAspect="1"/>
            </p:cNvPicPr>
            <p:nvPr/>
          </p:nvPicPr>
          <p:blipFill>
            <a:blip r:embed="rId8">
              <a:extLst/>
            </a:blip>
            <a:stretch>
              <a:fillRect/>
            </a:stretch>
          </p:blipFill>
          <p:spPr>
            <a:xfrm>
              <a:off x="10077006" y="4721041"/>
              <a:ext cx="2416623" cy="2442676"/>
            </a:xfrm>
            <a:prstGeom prst="rect">
              <a:avLst/>
            </a:prstGeom>
            <a:ln w="3175" cap="flat">
              <a:noFill/>
              <a:miter lim="400000"/>
            </a:ln>
            <a:effectLst/>
          </p:spPr>
        </p:pic>
        <p:sp>
          <p:nvSpPr>
            <p:cNvPr id="579" name="Rectangle 13"/>
            <p:cNvSpPr/>
            <p:nvPr/>
          </p:nvSpPr>
          <p:spPr>
            <a:xfrm>
              <a:off x="438229" y="453841"/>
              <a:ext cx="636695" cy="65024"/>
            </a:xfrm>
            <a:prstGeom prst="rect">
              <a:avLst/>
            </a:prstGeom>
            <a:solidFill>
              <a:srgbClr val="FFFFFF"/>
            </a:solidFill>
            <a:ln w="12700" cap="flat">
              <a:solidFill>
                <a:srgbClr val="FFFFFF"/>
              </a:solidFill>
              <a:prstDash val="solid"/>
              <a:round/>
            </a:ln>
            <a:effectLst/>
          </p:spPr>
          <p:txBody>
            <a:bodyPr wrap="square" lIns="27092" tIns="27092" rIns="27092" bIns="27092" numCol="1" anchor="ctr">
              <a:noAutofit/>
            </a:bodyPr>
            <a:lstStyle/>
            <a:p>
              <a:pPr algn="ctr" defTabSz="650240">
                <a:lnSpc>
                  <a:spcPct val="100000"/>
                </a:lnSpc>
                <a:spcBef>
                  <a:spcPts val="0"/>
                </a:spcBef>
                <a:defRPr sz="2400">
                  <a:solidFill>
                    <a:srgbClr val="FFFFFF"/>
                  </a:solidFill>
                  <a:latin typeface="Calibri"/>
                  <a:ea typeface="Calibri"/>
                  <a:cs typeface="Calibri"/>
                  <a:sym typeface="Calibri"/>
                </a:defRPr>
              </a:pPr>
            </a:p>
          </p:txBody>
        </p:sp>
        <p:sp>
          <p:nvSpPr>
            <p:cNvPr id="580" name="Rectangle 14"/>
            <p:cNvSpPr/>
            <p:nvPr/>
          </p:nvSpPr>
          <p:spPr>
            <a:xfrm>
              <a:off x="10544044" y="453841"/>
              <a:ext cx="636695" cy="65024"/>
            </a:xfrm>
            <a:prstGeom prst="rect">
              <a:avLst/>
            </a:prstGeom>
            <a:solidFill>
              <a:srgbClr val="FFFFFF"/>
            </a:solidFill>
            <a:ln w="12700" cap="flat">
              <a:solidFill>
                <a:srgbClr val="FFFFFF"/>
              </a:solidFill>
              <a:prstDash val="solid"/>
              <a:round/>
            </a:ln>
            <a:effectLst/>
          </p:spPr>
          <p:txBody>
            <a:bodyPr wrap="square" lIns="27092" tIns="27092" rIns="27092" bIns="27092" numCol="1" anchor="ctr">
              <a:noAutofit/>
            </a:bodyPr>
            <a:lstStyle/>
            <a:p>
              <a:pPr algn="ctr" defTabSz="650240">
                <a:lnSpc>
                  <a:spcPct val="100000"/>
                </a:lnSpc>
                <a:spcBef>
                  <a:spcPts val="0"/>
                </a:spcBef>
                <a:defRPr sz="2400">
                  <a:solidFill>
                    <a:srgbClr val="FFFFFF"/>
                  </a:solidFill>
                  <a:latin typeface="Calibri"/>
                  <a:ea typeface="Calibri"/>
                  <a:cs typeface="Calibri"/>
                  <a:sym typeface="Calibri"/>
                </a:defRPr>
              </a:pPr>
            </a:p>
          </p:txBody>
        </p:sp>
        <p:pic>
          <p:nvPicPr>
            <p:cNvPr id="581" name="Picture 15" descr="Picture 15"/>
            <p:cNvPicPr>
              <a:picLocks noChangeAspect="1"/>
            </p:cNvPicPr>
            <p:nvPr/>
          </p:nvPicPr>
          <p:blipFill>
            <a:blip r:embed="rId9">
              <a:extLst/>
            </a:blip>
            <a:stretch>
              <a:fillRect/>
            </a:stretch>
          </p:blipFill>
          <p:spPr>
            <a:xfrm>
              <a:off x="6743291" y="20113"/>
              <a:ext cx="3211185" cy="6661840"/>
            </a:xfrm>
            <a:prstGeom prst="rect">
              <a:avLst/>
            </a:prstGeom>
            <a:ln w="3175" cap="flat">
              <a:noFill/>
              <a:miter lim="400000"/>
            </a:ln>
            <a:effectLst/>
          </p:spPr>
        </p:pic>
        <p:pic>
          <p:nvPicPr>
            <p:cNvPr id="582" name="Picture 16" descr="Picture 16"/>
            <p:cNvPicPr>
              <a:picLocks noChangeAspect="1"/>
            </p:cNvPicPr>
            <p:nvPr/>
          </p:nvPicPr>
          <p:blipFill>
            <a:blip r:embed="rId10">
              <a:extLst/>
            </a:blip>
            <a:stretch>
              <a:fillRect/>
            </a:stretch>
          </p:blipFill>
          <p:spPr>
            <a:xfrm>
              <a:off x="2416620" y="0"/>
              <a:ext cx="3188024" cy="7328025"/>
            </a:xfrm>
            <a:prstGeom prst="rect">
              <a:avLst/>
            </a:prstGeom>
            <a:ln w="3175" cap="flat">
              <a:noFill/>
              <a:miter lim="400000"/>
            </a:ln>
            <a:effectLst/>
          </p:spPr>
        </p:pic>
      </p:gr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87" name="BS_Devel_C1.pdf" descr="BS_Devel_C1.pdf"/>
          <p:cNvPicPr>
            <a:picLocks noChangeAspect="1"/>
          </p:cNvPicPr>
          <p:nvPr/>
        </p:nvPicPr>
        <p:blipFill>
          <a:blip r:embed="rId2">
            <a:extLst/>
          </a:blip>
          <a:stretch>
            <a:fillRect/>
          </a:stretch>
        </p:blipFill>
        <p:spPr>
          <a:xfrm>
            <a:off x="137391" y="4568850"/>
            <a:ext cx="6350001" cy="4335550"/>
          </a:xfrm>
          <a:prstGeom prst="rect">
            <a:avLst/>
          </a:prstGeom>
          <a:ln w="3175">
            <a:miter lim="400000"/>
          </a:ln>
        </p:spPr>
      </p:pic>
      <p:pic>
        <p:nvPicPr>
          <p:cNvPr id="588" name="BS_Devel_C3.pdf" descr="BS_Devel_C3.pdf"/>
          <p:cNvPicPr>
            <a:picLocks noChangeAspect="1"/>
          </p:cNvPicPr>
          <p:nvPr/>
        </p:nvPicPr>
        <p:blipFill>
          <a:blip r:embed="rId3">
            <a:extLst/>
          </a:blip>
          <a:stretch>
            <a:fillRect/>
          </a:stretch>
        </p:blipFill>
        <p:spPr>
          <a:xfrm>
            <a:off x="6701480" y="4804134"/>
            <a:ext cx="6350001" cy="4068947"/>
          </a:xfrm>
          <a:prstGeom prst="rect">
            <a:avLst/>
          </a:prstGeom>
          <a:ln w="3175">
            <a:miter lim="400000"/>
          </a:ln>
        </p:spPr>
      </p:pic>
      <p:pic>
        <p:nvPicPr>
          <p:cNvPr id="589" name="BS_Devel_C2.pdf" descr="BS_Devel_C2.pdf"/>
          <p:cNvPicPr>
            <a:picLocks noChangeAspect="1"/>
          </p:cNvPicPr>
          <p:nvPr/>
        </p:nvPicPr>
        <p:blipFill>
          <a:blip r:embed="rId4">
            <a:extLst/>
          </a:blip>
          <a:stretch>
            <a:fillRect/>
          </a:stretch>
        </p:blipFill>
        <p:spPr>
          <a:xfrm>
            <a:off x="3591315" y="371519"/>
            <a:ext cx="6350001" cy="3740547"/>
          </a:xfrm>
          <a:prstGeom prst="rect">
            <a:avLst/>
          </a:prstGeom>
          <a:ln w="3175">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4" name="Picture 4" descr="Picture 4"/>
          <p:cNvPicPr>
            <a:picLocks noChangeAspect="1"/>
          </p:cNvPicPr>
          <p:nvPr/>
        </p:nvPicPr>
        <p:blipFill>
          <a:blip r:embed="rId2">
            <a:extLst/>
          </a:blip>
          <a:stretch>
            <a:fillRect/>
          </a:stretch>
        </p:blipFill>
        <p:spPr>
          <a:xfrm>
            <a:off x="6603104" y="314952"/>
            <a:ext cx="5890963" cy="6108379"/>
          </a:xfrm>
          <a:prstGeom prst="rect">
            <a:avLst/>
          </a:prstGeom>
          <a:ln w="3175">
            <a:miter lim="400000"/>
          </a:ln>
        </p:spPr>
      </p:pic>
      <p:pic>
        <p:nvPicPr>
          <p:cNvPr id="225" name="Image" descr="Image"/>
          <p:cNvPicPr>
            <a:picLocks noChangeAspect="1"/>
          </p:cNvPicPr>
          <p:nvPr/>
        </p:nvPicPr>
        <p:blipFill>
          <a:blip r:embed="rId3">
            <a:extLst/>
          </a:blip>
          <a:stretch>
            <a:fillRect/>
          </a:stretch>
        </p:blipFill>
        <p:spPr>
          <a:xfrm>
            <a:off x="936355" y="6303089"/>
            <a:ext cx="10213940" cy="2965338"/>
          </a:xfrm>
          <a:prstGeom prst="rect">
            <a:avLst/>
          </a:prstGeom>
          <a:ln w="3175">
            <a:miter lim="400000"/>
          </a:ln>
        </p:spPr>
      </p:pic>
      <p:pic>
        <p:nvPicPr>
          <p:cNvPr id="226" name="Picture 9" descr="Picture 9"/>
          <p:cNvPicPr>
            <a:picLocks noChangeAspect="1"/>
          </p:cNvPicPr>
          <p:nvPr/>
        </p:nvPicPr>
        <p:blipFill>
          <a:blip r:embed="rId4">
            <a:extLst/>
          </a:blip>
          <a:stretch>
            <a:fillRect/>
          </a:stretch>
        </p:blipFill>
        <p:spPr>
          <a:xfrm>
            <a:off x="600132" y="1162817"/>
            <a:ext cx="5170216" cy="3487937"/>
          </a:xfrm>
          <a:prstGeom prst="rect">
            <a:avLst/>
          </a:prstGeom>
          <a:ln w="3175">
            <a:miter lim="400000"/>
          </a:ln>
        </p:spPr>
      </p:pic>
      <p:sp>
        <p:nvSpPr>
          <p:cNvPr id="227" name="TextBox 16"/>
          <p:cNvSpPr txBox="1"/>
          <p:nvPr/>
        </p:nvSpPr>
        <p:spPr>
          <a:xfrm>
            <a:off x="715262" y="4540215"/>
            <a:ext cx="3804366" cy="431076"/>
          </a:xfrm>
          <a:prstGeom prst="rect">
            <a:avLst/>
          </a:prstGeom>
          <a:ln w="3175">
            <a:miter lim="400000"/>
          </a:ln>
          <a:extLst>
            <a:ext uri="{C572A759-6A51-4108-AA02-DFA0A04FC94B}">
              <ma14:wrappingTextBoxFlag xmlns:ma14="http://schemas.microsoft.com/office/mac/drawingml/2011/main" val="1"/>
            </a:ext>
          </a:extLst>
        </p:spPr>
        <p:txBody>
          <a:bodyPr wrap="none" lIns="65022" tIns="65022" rIns="65022" bIns="65022">
            <a:spAutoFit/>
          </a:bodyPr>
          <a:lstStyle/>
          <a:p>
            <a:pPr defTabSz="650240">
              <a:lnSpc>
                <a:spcPct val="100000"/>
              </a:lnSpc>
              <a:spcBef>
                <a:spcPts val="0"/>
              </a:spcBef>
              <a:defRPr sz="2400">
                <a:latin typeface="Calibri"/>
                <a:ea typeface="Calibri"/>
                <a:cs typeface="Calibri"/>
                <a:sym typeface="Calibri"/>
              </a:defRPr>
            </a:pPr>
            <a:r>
              <a:t>Nieuwenhuys &amp; Puelles 2016</a:t>
            </a:r>
            <a:r>
              <a:rPr i="1"/>
              <a:t> </a:t>
            </a:r>
          </a:p>
        </p:txBody>
      </p:sp>
      <p:sp>
        <p:nvSpPr>
          <p:cNvPr id="228" name="TextBox 6"/>
          <p:cNvSpPr txBox="1"/>
          <p:nvPr/>
        </p:nvSpPr>
        <p:spPr>
          <a:xfrm>
            <a:off x="4834654" y="9338791"/>
            <a:ext cx="3659854" cy="431076"/>
          </a:xfrm>
          <a:prstGeom prst="rect">
            <a:avLst/>
          </a:prstGeom>
          <a:ln w="3175">
            <a:miter lim="400000"/>
          </a:ln>
          <a:extLst>
            <a:ext uri="{C572A759-6A51-4108-AA02-DFA0A04FC94B}">
              <ma14:wrappingTextBoxFlag xmlns:ma14="http://schemas.microsoft.com/office/mac/drawingml/2011/main" val="1"/>
            </a:ext>
          </a:extLst>
        </p:spPr>
        <p:txBody>
          <a:bodyPr wrap="none" lIns="65022" tIns="65022" rIns="65022" bIns="65022">
            <a:spAutoFit/>
          </a:bodyPr>
          <a:lstStyle>
            <a:lvl1pPr defTabSz="650240">
              <a:lnSpc>
                <a:spcPct val="100000"/>
              </a:lnSpc>
              <a:spcBef>
                <a:spcPts val="0"/>
              </a:spcBef>
              <a:defRPr sz="2400">
                <a:latin typeface="Calibri"/>
                <a:ea typeface="Calibri"/>
                <a:cs typeface="Calibri"/>
                <a:sym typeface="Calibri"/>
              </a:defRPr>
            </a:lvl1pPr>
          </a:lstStyle>
          <a:p>
            <a:pPr/>
            <a:r>
              <a:t>Margulies et al. (2016) PNAS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5" grpId="1"/>
    </p:bld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1" name="Timeline and agenda"/>
          <p:cNvSpPr txBox="1"/>
          <p:nvPr>
            <p:ph type="title"/>
          </p:nvPr>
        </p:nvSpPr>
        <p:spPr>
          <a:xfrm>
            <a:off x="643465" y="671893"/>
            <a:ext cx="11717870" cy="765308"/>
          </a:xfrm>
          <a:prstGeom prst="rect">
            <a:avLst/>
          </a:prstGeom>
        </p:spPr>
        <p:txBody>
          <a:bodyPr/>
          <a:lstStyle>
            <a:lvl1pPr defTabSz="1369803">
              <a:defRPr spc="-99" sz="4700"/>
            </a:lvl1pPr>
          </a:lstStyle>
          <a:p>
            <a:pPr/>
            <a:r>
              <a:t>Timeline</a:t>
            </a:r>
          </a:p>
        </p:txBody>
      </p:sp>
      <p:pic>
        <p:nvPicPr>
          <p:cNvPr id="592" name="Image" descr="Image"/>
          <p:cNvPicPr>
            <a:picLocks noChangeAspect="1"/>
          </p:cNvPicPr>
          <p:nvPr/>
        </p:nvPicPr>
        <p:blipFill>
          <a:blip r:embed="rId2">
            <a:extLst/>
          </a:blip>
          <a:stretch>
            <a:fillRect/>
          </a:stretch>
        </p:blipFill>
        <p:spPr>
          <a:xfrm>
            <a:off x="-283333" y="2229342"/>
            <a:ext cx="10330369" cy="4665330"/>
          </a:xfrm>
          <a:prstGeom prst="rect">
            <a:avLst/>
          </a:prstGeom>
          <a:ln w="3175">
            <a:miter lim="400000"/>
          </a:ln>
        </p:spPr>
      </p:pic>
      <p:pic>
        <p:nvPicPr>
          <p:cNvPr id="593" name="Image" descr="Image"/>
          <p:cNvPicPr>
            <a:picLocks noChangeAspect="1"/>
          </p:cNvPicPr>
          <p:nvPr/>
        </p:nvPicPr>
        <p:blipFill>
          <a:blip r:embed="rId2">
            <a:extLst/>
          </a:blip>
          <a:srcRect l="63809" t="0" r="0" b="0"/>
          <a:stretch>
            <a:fillRect/>
          </a:stretch>
        </p:blipFill>
        <p:spPr>
          <a:xfrm>
            <a:off x="9355331" y="2229373"/>
            <a:ext cx="3738608" cy="4665330"/>
          </a:xfrm>
          <a:prstGeom prst="rect">
            <a:avLst/>
          </a:prstGeom>
          <a:ln w="3175">
            <a:miter lim="400000"/>
          </a:ln>
        </p:spPr>
      </p:pic>
      <p:sp>
        <p:nvSpPr>
          <p:cNvPr id="594" name="Fall 2018…"/>
          <p:cNvSpPr txBox="1"/>
          <p:nvPr/>
        </p:nvSpPr>
        <p:spPr>
          <a:xfrm>
            <a:off x="271138" y="2207779"/>
            <a:ext cx="2317454" cy="913265"/>
          </a:xfrm>
          <a:prstGeom prst="rect">
            <a:avLst/>
          </a:prstGeom>
          <a:ln w="3175">
            <a:miter lim="400000"/>
          </a:ln>
          <a:extLst>
            <a:ext uri="{C572A759-6A51-4108-AA02-DFA0A04FC94B}">
              <ma14:wrappingTextBoxFlag xmlns:ma14="http://schemas.microsoft.com/office/mac/drawingml/2011/main" val="1"/>
            </a:ext>
          </a:extLst>
        </p:spPr>
        <p:txBody>
          <a:bodyPr wrap="none" lIns="27092" tIns="27092" rIns="27092" bIns="27092" anchor="ctr">
            <a:spAutoFit/>
          </a:bodyPr>
          <a:lstStyle/>
          <a:p>
            <a:pPr algn="ctr">
              <a:spcBef>
                <a:spcPts val="0"/>
              </a:spcBef>
              <a:defRPr sz="3000"/>
            </a:pPr>
            <a:r>
              <a:t>Fall 2018 </a:t>
            </a:r>
          </a:p>
          <a:p>
            <a:pPr algn="ctr">
              <a:spcBef>
                <a:spcPts val="0"/>
              </a:spcBef>
              <a:defRPr sz="3000"/>
            </a:pPr>
            <a:r>
              <a:t>Class Project</a:t>
            </a:r>
          </a:p>
        </p:txBody>
      </p:sp>
      <p:sp>
        <p:nvSpPr>
          <p:cNvPr id="595" name="Summer 2020…"/>
          <p:cNvSpPr txBox="1"/>
          <p:nvPr/>
        </p:nvSpPr>
        <p:spPr>
          <a:xfrm>
            <a:off x="3238567" y="2207779"/>
            <a:ext cx="2566247" cy="913265"/>
          </a:xfrm>
          <a:prstGeom prst="rect">
            <a:avLst/>
          </a:prstGeom>
          <a:ln w="3175">
            <a:miter lim="400000"/>
          </a:ln>
          <a:extLst>
            <a:ext uri="{C572A759-6A51-4108-AA02-DFA0A04FC94B}">
              <ma14:wrappingTextBoxFlag xmlns:ma14="http://schemas.microsoft.com/office/mac/drawingml/2011/main" val="1"/>
            </a:ext>
          </a:extLst>
        </p:spPr>
        <p:txBody>
          <a:bodyPr wrap="none" lIns="27092" tIns="27092" rIns="27092" bIns="27092" anchor="ctr">
            <a:spAutoFit/>
          </a:bodyPr>
          <a:lstStyle/>
          <a:p>
            <a:pPr algn="ctr">
              <a:spcBef>
                <a:spcPts val="0"/>
              </a:spcBef>
              <a:defRPr sz="3000"/>
            </a:pPr>
            <a:r>
              <a:t>Summer 2020 </a:t>
            </a:r>
          </a:p>
          <a:p>
            <a:pPr algn="ctr">
              <a:spcBef>
                <a:spcPts val="0"/>
              </a:spcBef>
              <a:defRPr sz="3000"/>
            </a:pPr>
            <a:r>
              <a:t>OHBM</a:t>
            </a:r>
          </a:p>
        </p:txBody>
      </p:sp>
      <p:sp>
        <p:nvSpPr>
          <p:cNvPr id="596" name="Winter 2020…"/>
          <p:cNvSpPr txBox="1"/>
          <p:nvPr/>
        </p:nvSpPr>
        <p:spPr>
          <a:xfrm>
            <a:off x="6466435" y="2207779"/>
            <a:ext cx="2226776" cy="913265"/>
          </a:xfrm>
          <a:prstGeom prst="rect">
            <a:avLst/>
          </a:prstGeom>
          <a:ln w="3175">
            <a:miter lim="400000"/>
          </a:ln>
          <a:extLst>
            <a:ext uri="{C572A759-6A51-4108-AA02-DFA0A04FC94B}">
              <ma14:wrappingTextBoxFlag xmlns:ma14="http://schemas.microsoft.com/office/mac/drawingml/2011/main" val="1"/>
            </a:ext>
          </a:extLst>
        </p:spPr>
        <p:txBody>
          <a:bodyPr wrap="none" lIns="27092" tIns="27092" rIns="27092" bIns="27092" anchor="ctr">
            <a:spAutoFit/>
          </a:bodyPr>
          <a:lstStyle/>
          <a:p>
            <a:pPr algn="ctr">
              <a:spcBef>
                <a:spcPts val="0"/>
              </a:spcBef>
              <a:defRPr sz="3000"/>
            </a:pPr>
            <a:r>
              <a:t>Winter 2020 </a:t>
            </a:r>
          </a:p>
          <a:p>
            <a:pPr algn="ctr">
              <a:spcBef>
                <a:spcPts val="0"/>
              </a:spcBef>
              <a:defRPr sz="3000"/>
            </a:pPr>
            <a:r>
              <a:t>Xmas Break</a:t>
            </a:r>
          </a:p>
        </p:txBody>
      </p:sp>
      <p:sp>
        <p:nvSpPr>
          <p:cNvPr id="597" name="Now…"/>
          <p:cNvSpPr txBox="1"/>
          <p:nvPr/>
        </p:nvSpPr>
        <p:spPr>
          <a:xfrm>
            <a:off x="9800432" y="2207779"/>
            <a:ext cx="1838156" cy="913266"/>
          </a:xfrm>
          <a:prstGeom prst="rect">
            <a:avLst/>
          </a:prstGeom>
          <a:ln w="3175">
            <a:miter lim="400000"/>
          </a:ln>
          <a:extLst>
            <a:ext uri="{C572A759-6A51-4108-AA02-DFA0A04FC94B}">
              <ma14:wrappingTextBoxFlag xmlns:ma14="http://schemas.microsoft.com/office/mac/drawingml/2011/main" val="1"/>
            </a:ext>
          </a:extLst>
        </p:spPr>
        <p:txBody>
          <a:bodyPr wrap="none" lIns="27092" tIns="27092" rIns="27092" bIns="27092" anchor="ctr">
            <a:spAutoFit/>
          </a:bodyPr>
          <a:lstStyle/>
          <a:p>
            <a:pPr algn="ctr">
              <a:spcBef>
                <a:spcPts val="0"/>
              </a:spcBef>
              <a:defRPr sz="3000"/>
            </a:pPr>
            <a:r>
              <a:t>2021</a:t>
            </a:r>
          </a:p>
          <a:p>
            <a:pPr algn="ctr">
              <a:spcBef>
                <a:spcPts val="0"/>
              </a:spcBef>
              <a:defRPr sz="3000"/>
            </a:pPr>
            <a:r>
              <a:t>Final Push</a:t>
            </a:r>
          </a:p>
        </p:txBody>
      </p:sp>
      <p:sp>
        <p:nvSpPr>
          <p:cNvPr id="598" name="Bratislav Misic…"/>
          <p:cNvSpPr txBox="1"/>
          <p:nvPr/>
        </p:nvSpPr>
        <p:spPr>
          <a:xfrm>
            <a:off x="438003" y="5846637"/>
            <a:ext cx="2301135" cy="770087"/>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p>
            <a:pPr algn="ctr">
              <a:defRPr sz="2500"/>
            </a:pPr>
            <a:r>
              <a:t>Bratislav Misic</a:t>
            </a:r>
          </a:p>
          <a:p>
            <a:pPr algn="ctr">
              <a:spcBef>
                <a:spcPts val="0"/>
              </a:spcBef>
              <a:defRPr sz="2500"/>
            </a:pPr>
            <a:r>
              <a:t>Boris Bernhardt</a:t>
            </a:r>
          </a:p>
        </p:txBody>
      </p:sp>
      <p:sp>
        <p:nvSpPr>
          <p:cNvPr id="599" name="Konrad Wagstyl…"/>
          <p:cNvSpPr txBox="1"/>
          <p:nvPr/>
        </p:nvSpPr>
        <p:spPr>
          <a:xfrm>
            <a:off x="3597187" y="5946809"/>
            <a:ext cx="2313200" cy="1801453"/>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p>
            <a:pPr algn="ctr">
              <a:defRPr sz="2500"/>
            </a:pPr>
            <a:r>
              <a:t>Konrad Wagstyl</a:t>
            </a:r>
          </a:p>
          <a:p>
            <a:pPr algn="ctr">
              <a:spcBef>
                <a:spcPts val="0"/>
              </a:spcBef>
              <a:defRPr sz="2500"/>
            </a:pPr>
            <a:r>
              <a:t>Casey Paquola</a:t>
            </a:r>
          </a:p>
          <a:p>
            <a:pPr algn="ctr">
              <a:spcBef>
                <a:spcPts val="0"/>
              </a:spcBef>
              <a:defRPr sz="2500"/>
            </a:pPr>
            <a:r>
              <a:t>Alex Diaz-P</a:t>
            </a:r>
          </a:p>
          <a:p>
            <a:pPr algn="ctr">
              <a:spcBef>
                <a:spcPts val="0"/>
              </a:spcBef>
              <a:defRPr sz="2500"/>
            </a:pPr>
            <a:r>
              <a:t>Thomas Funck</a:t>
            </a:r>
          </a:p>
          <a:p>
            <a:pPr algn="ctr">
              <a:spcBef>
                <a:spcPts val="0"/>
              </a:spcBef>
              <a:defRPr sz="2500"/>
            </a:pPr>
            <a:r>
              <a:t>Ross Markello</a:t>
            </a:r>
          </a:p>
        </p:txBody>
      </p:sp>
      <p:sp>
        <p:nvSpPr>
          <p:cNvPr id="600" name="Jakob Seidlitz…"/>
          <p:cNvSpPr txBox="1"/>
          <p:nvPr/>
        </p:nvSpPr>
        <p:spPr>
          <a:xfrm>
            <a:off x="7903455" y="5962142"/>
            <a:ext cx="3336185" cy="1113875"/>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p>
            <a:pPr algn="ctr">
              <a:defRPr sz="2500"/>
            </a:pPr>
            <a:r>
              <a:t>Jakob Seidlitz</a:t>
            </a:r>
          </a:p>
          <a:p>
            <a:pPr algn="ctr">
              <a:spcBef>
                <a:spcPts val="0"/>
              </a:spcBef>
              <a:defRPr sz="2500"/>
            </a:pPr>
            <a:r>
              <a:t>Aaron Alexander-Bloch</a:t>
            </a:r>
          </a:p>
          <a:p>
            <a:pPr algn="ctr">
              <a:spcBef>
                <a:spcPts val="0"/>
              </a:spcBef>
              <a:defRPr sz="2500"/>
            </a:pPr>
            <a:r>
              <a:t>Ted Satterthwaite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0" name="Picture 4" descr="Picture 4"/>
          <p:cNvPicPr>
            <a:picLocks noChangeAspect="1"/>
          </p:cNvPicPr>
          <p:nvPr/>
        </p:nvPicPr>
        <p:blipFill>
          <a:blip r:embed="rId2">
            <a:extLst/>
          </a:blip>
          <a:stretch>
            <a:fillRect/>
          </a:stretch>
        </p:blipFill>
        <p:spPr>
          <a:xfrm>
            <a:off x="6603104" y="314952"/>
            <a:ext cx="5890963" cy="6108379"/>
          </a:xfrm>
          <a:prstGeom prst="rect">
            <a:avLst/>
          </a:prstGeom>
          <a:ln w="3175">
            <a:miter lim="400000"/>
          </a:ln>
        </p:spPr>
      </p:pic>
      <p:pic>
        <p:nvPicPr>
          <p:cNvPr id="231" name="Image" descr="Image"/>
          <p:cNvPicPr>
            <a:picLocks noChangeAspect="1"/>
          </p:cNvPicPr>
          <p:nvPr/>
        </p:nvPicPr>
        <p:blipFill>
          <a:blip r:embed="rId3">
            <a:extLst/>
          </a:blip>
          <a:stretch>
            <a:fillRect/>
          </a:stretch>
        </p:blipFill>
        <p:spPr>
          <a:xfrm>
            <a:off x="936355" y="6303089"/>
            <a:ext cx="10213940" cy="2965338"/>
          </a:xfrm>
          <a:prstGeom prst="rect">
            <a:avLst/>
          </a:prstGeom>
          <a:ln w="3175">
            <a:miter lim="400000"/>
          </a:ln>
        </p:spPr>
      </p:pic>
      <p:sp>
        <p:nvSpPr>
          <p:cNvPr id="232" name="TextBox 16"/>
          <p:cNvSpPr txBox="1"/>
          <p:nvPr/>
        </p:nvSpPr>
        <p:spPr>
          <a:xfrm>
            <a:off x="1043718" y="5094484"/>
            <a:ext cx="3650924" cy="431077"/>
          </a:xfrm>
          <a:prstGeom prst="rect">
            <a:avLst/>
          </a:prstGeom>
          <a:ln w="3175">
            <a:miter lim="400000"/>
          </a:ln>
          <a:extLst>
            <a:ext uri="{C572A759-6A51-4108-AA02-DFA0A04FC94B}">
              <ma14:wrappingTextBoxFlag xmlns:ma14="http://schemas.microsoft.com/office/mac/drawingml/2011/main" val="1"/>
            </a:ext>
          </a:extLst>
        </p:spPr>
        <p:txBody>
          <a:bodyPr wrap="none" lIns="65022" tIns="65022" rIns="65022" bIns="65022">
            <a:spAutoFit/>
          </a:bodyPr>
          <a:lstStyle/>
          <a:p>
            <a:pPr defTabSz="650240">
              <a:lnSpc>
                <a:spcPct val="100000"/>
              </a:lnSpc>
              <a:spcBef>
                <a:spcPts val="0"/>
              </a:spcBef>
              <a:defRPr sz="2400">
                <a:latin typeface="Calibri"/>
                <a:ea typeface="Calibri"/>
                <a:cs typeface="Calibri"/>
                <a:sym typeface="Calibri"/>
              </a:defRPr>
            </a:pPr>
            <a:r>
              <a:t>Burt et al. (2018) Nat Neuro</a:t>
            </a:r>
            <a:r>
              <a:rPr i="1"/>
              <a:t> </a:t>
            </a:r>
          </a:p>
        </p:txBody>
      </p:sp>
      <p:sp>
        <p:nvSpPr>
          <p:cNvPr id="233" name="TextBox 6"/>
          <p:cNvSpPr txBox="1"/>
          <p:nvPr/>
        </p:nvSpPr>
        <p:spPr>
          <a:xfrm>
            <a:off x="4834654" y="9338791"/>
            <a:ext cx="3659854" cy="431076"/>
          </a:xfrm>
          <a:prstGeom prst="rect">
            <a:avLst/>
          </a:prstGeom>
          <a:ln w="3175">
            <a:miter lim="400000"/>
          </a:ln>
          <a:extLst>
            <a:ext uri="{C572A759-6A51-4108-AA02-DFA0A04FC94B}">
              <ma14:wrappingTextBoxFlag xmlns:ma14="http://schemas.microsoft.com/office/mac/drawingml/2011/main" val="1"/>
            </a:ext>
          </a:extLst>
        </p:spPr>
        <p:txBody>
          <a:bodyPr wrap="none" lIns="65022" tIns="65022" rIns="65022" bIns="65022">
            <a:spAutoFit/>
          </a:bodyPr>
          <a:lstStyle>
            <a:lvl1pPr defTabSz="650240">
              <a:lnSpc>
                <a:spcPct val="100000"/>
              </a:lnSpc>
              <a:spcBef>
                <a:spcPts val="0"/>
              </a:spcBef>
              <a:defRPr sz="2400">
                <a:latin typeface="Calibri"/>
                <a:ea typeface="Calibri"/>
                <a:cs typeface="Calibri"/>
                <a:sym typeface="Calibri"/>
              </a:defRPr>
            </a:lvl1pPr>
          </a:lstStyle>
          <a:p>
            <a:pPr/>
            <a:r>
              <a:t>Margulies et al. (2016) PNAS</a:t>
            </a:r>
          </a:p>
        </p:txBody>
      </p:sp>
      <p:pic>
        <p:nvPicPr>
          <p:cNvPr id="234" name="Image" descr="Image"/>
          <p:cNvPicPr>
            <a:picLocks noChangeAspect="1"/>
          </p:cNvPicPr>
          <p:nvPr/>
        </p:nvPicPr>
        <p:blipFill>
          <a:blip r:embed="rId4">
            <a:extLst/>
          </a:blip>
          <a:stretch>
            <a:fillRect/>
          </a:stretch>
        </p:blipFill>
        <p:spPr>
          <a:xfrm>
            <a:off x="902026" y="517961"/>
            <a:ext cx="4368801" cy="4445001"/>
          </a:xfrm>
          <a:prstGeom prst="rect">
            <a:avLst/>
          </a:prstGeom>
          <a:ln w="3175">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6" name="Picture 3" descr="Picture 3"/>
          <p:cNvPicPr>
            <a:picLocks noChangeAspect="1"/>
          </p:cNvPicPr>
          <p:nvPr/>
        </p:nvPicPr>
        <p:blipFill>
          <a:blip r:embed="rId2">
            <a:extLst/>
          </a:blip>
          <a:stretch>
            <a:fillRect/>
          </a:stretch>
        </p:blipFill>
        <p:spPr>
          <a:xfrm>
            <a:off x="-234644" y="2779685"/>
            <a:ext cx="6072910" cy="2944936"/>
          </a:xfrm>
          <a:prstGeom prst="rect">
            <a:avLst/>
          </a:prstGeom>
          <a:ln w="3175">
            <a:miter lim="400000"/>
          </a:ln>
        </p:spPr>
      </p:pic>
      <p:sp>
        <p:nvSpPr>
          <p:cNvPr id="237" name="TextBox 10"/>
          <p:cNvSpPr txBox="1"/>
          <p:nvPr/>
        </p:nvSpPr>
        <p:spPr>
          <a:xfrm>
            <a:off x="1640166" y="5871633"/>
            <a:ext cx="2879599" cy="333088"/>
          </a:xfrm>
          <a:prstGeom prst="rect">
            <a:avLst/>
          </a:prstGeom>
          <a:ln w="3175">
            <a:miter lim="400000"/>
          </a:ln>
          <a:extLst>
            <a:ext uri="{C572A759-6A51-4108-AA02-DFA0A04FC94B}">
              <ma14:wrappingTextBoxFlag xmlns:ma14="http://schemas.microsoft.com/office/mac/drawingml/2011/main" val="1"/>
            </a:ext>
          </a:extLst>
        </p:spPr>
        <p:txBody>
          <a:bodyPr wrap="none" lIns="45719" rIns="45719">
            <a:spAutoFit/>
          </a:bodyPr>
          <a:lstStyle/>
          <a:p>
            <a:pPr defTabSz="457200">
              <a:lnSpc>
                <a:spcPct val="100000"/>
              </a:lnSpc>
              <a:spcBef>
                <a:spcPts val="0"/>
              </a:spcBef>
              <a:defRPr sz="1800">
                <a:latin typeface="Calibri"/>
                <a:ea typeface="Calibri"/>
                <a:cs typeface="Calibri"/>
                <a:sym typeface="Calibri"/>
              </a:defRPr>
            </a:pPr>
            <a:r>
              <a:t>Vos de Wael et al., 2018 </a:t>
            </a:r>
            <a:r>
              <a:rPr i="1"/>
              <a:t>PNAS</a:t>
            </a:r>
          </a:p>
        </p:txBody>
      </p:sp>
      <p:pic>
        <p:nvPicPr>
          <p:cNvPr id="238" name="Picture 9" descr="Picture 9"/>
          <p:cNvPicPr>
            <a:picLocks noChangeAspect="1"/>
          </p:cNvPicPr>
          <p:nvPr/>
        </p:nvPicPr>
        <p:blipFill>
          <a:blip r:embed="rId3">
            <a:extLst/>
          </a:blip>
          <a:stretch>
            <a:fillRect/>
          </a:stretch>
        </p:blipFill>
        <p:spPr>
          <a:xfrm>
            <a:off x="6322775" y="574027"/>
            <a:ext cx="6508488" cy="1561756"/>
          </a:xfrm>
          <a:prstGeom prst="rect">
            <a:avLst/>
          </a:prstGeom>
          <a:ln w="3175">
            <a:miter lim="400000"/>
          </a:ln>
        </p:spPr>
      </p:pic>
      <p:sp>
        <p:nvSpPr>
          <p:cNvPr id="239" name="TextBox 10"/>
          <p:cNvSpPr txBox="1"/>
          <p:nvPr/>
        </p:nvSpPr>
        <p:spPr>
          <a:xfrm>
            <a:off x="7408166" y="336311"/>
            <a:ext cx="2881720" cy="333088"/>
          </a:xfrm>
          <a:prstGeom prst="rect">
            <a:avLst/>
          </a:prstGeom>
          <a:ln w="3175">
            <a:miter lim="400000"/>
          </a:ln>
          <a:extLst>
            <a:ext uri="{C572A759-6A51-4108-AA02-DFA0A04FC94B}">
              <ma14:wrappingTextBoxFlag xmlns:ma14="http://schemas.microsoft.com/office/mac/drawingml/2011/main" val="1"/>
            </a:ext>
          </a:extLst>
        </p:spPr>
        <p:txBody>
          <a:bodyPr wrap="none" lIns="45719" rIns="45719">
            <a:spAutoFit/>
          </a:bodyPr>
          <a:lstStyle/>
          <a:p>
            <a:pPr defTabSz="457200">
              <a:lnSpc>
                <a:spcPct val="100000"/>
              </a:lnSpc>
              <a:spcBef>
                <a:spcPts val="0"/>
              </a:spcBef>
              <a:defRPr sz="1800">
                <a:latin typeface="Calibri"/>
                <a:ea typeface="Calibri"/>
                <a:cs typeface="Calibri"/>
                <a:sym typeface="Calibri"/>
              </a:defRPr>
            </a:pPr>
            <a:r>
              <a:t>Hawrylycz et al., 2012, </a:t>
            </a:r>
            <a:r>
              <a:rPr i="1"/>
              <a:t>Nature</a:t>
            </a:r>
          </a:p>
        </p:txBody>
      </p:sp>
      <p:pic>
        <p:nvPicPr>
          <p:cNvPr id="240" name="Picture 7" descr="Picture 7"/>
          <p:cNvPicPr>
            <a:picLocks noChangeAspect="1"/>
          </p:cNvPicPr>
          <p:nvPr/>
        </p:nvPicPr>
        <p:blipFill>
          <a:blip r:embed="rId4">
            <a:extLst/>
          </a:blip>
          <a:stretch>
            <a:fillRect/>
          </a:stretch>
        </p:blipFill>
        <p:spPr>
          <a:xfrm>
            <a:off x="175023" y="781562"/>
            <a:ext cx="5253576" cy="1475142"/>
          </a:xfrm>
          <a:prstGeom prst="rect">
            <a:avLst/>
          </a:prstGeom>
          <a:ln w="3175">
            <a:miter lim="400000"/>
          </a:ln>
        </p:spPr>
      </p:pic>
      <p:sp>
        <p:nvSpPr>
          <p:cNvPr id="241" name="TextBox 8"/>
          <p:cNvSpPr txBox="1"/>
          <p:nvPr/>
        </p:nvSpPr>
        <p:spPr>
          <a:xfrm>
            <a:off x="1089697" y="190261"/>
            <a:ext cx="2832049" cy="625188"/>
          </a:xfrm>
          <a:prstGeom prst="rect">
            <a:avLst/>
          </a:prstGeom>
          <a:ln w="3175">
            <a:miter lim="400000"/>
          </a:ln>
          <a:extLst>
            <a:ext uri="{C572A759-6A51-4108-AA02-DFA0A04FC94B}">
              <ma14:wrappingTextBoxFlag xmlns:ma14="http://schemas.microsoft.com/office/mac/drawingml/2011/main" val="1"/>
            </a:ext>
          </a:extLst>
        </p:spPr>
        <p:txBody>
          <a:bodyPr wrap="none" lIns="45719" rIns="45719">
            <a:spAutoFit/>
          </a:bodyPr>
          <a:lstStyle/>
          <a:p>
            <a:pPr algn="ctr" defTabSz="457200">
              <a:lnSpc>
                <a:spcPct val="100000"/>
              </a:lnSpc>
              <a:spcBef>
                <a:spcPts val="0"/>
              </a:spcBef>
              <a:defRPr sz="1800">
                <a:latin typeface="Calibri"/>
                <a:ea typeface="Calibri"/>
                <a:cs typeface="Calibri"/>
                <a:sym typeface="Calibri"/>
              </a:defRPr>
            </a:pPr>
            <a:r>
              <a:t>CoBrA Lab Website </a:t>
            </a:r>
          </a:p>
          <a:p>
            <a:pPr algn="ctr" defTabSz="457200">
              <a:lnSpc>
                <a:spcPct val="100000"/>
              </a:lnSpc>
              <a:spcBef>
                <a:spcPts val="0"/>
              </a:spcBef>
              <a:defRPr sz="1800">
                <a:latin typeface="Calibri"/>
                <a:ea typeface="Calibri"/>
                <a:cs typeface="Calibri"/>
                <a:sym typeface="Calibri"/>
              </a:defRPr>
            </a:pPr>
            <a:r>
              <a:t>(also Winterburn et al., 2013)</a:t>
            </a:r>
          </a:p>
        </p:txBody>
      </p:sp>
      <p:pic>
        <p:nvPicPr>
          <p:cNvPr id="242" name="Picture 3" descr="Picture 3"/>
          <p:cNvPicPr>
            <a:picLocks noChangeAspect="1"/>
          </p:cNvPicPr>
          <p:nvPr/>
        </p:nvPicPr>
        <p:blipFill>
          <a:blip r:embed="rId5">
            <a:extLst/>
          </a:blip>
          <a:srcRect l="34113" t="50515" r="34113" b="0"/>
          <a:stretch>
            <a:fillRect/>
          </a:stretch>
        </p:blipFill>
        <p:spPr>
          <a:xfrm>
            <a:off x="10035541" y="3480206"/>
            <a:ext cx="2307574" cy="2034177"/>
          </a:xfrm>
          <a:prstGeom prst="rect">
            <a:avLst/>
          </a:prstGeom>
          <a:ln w="3175">
            <a:miter lim="400000"/>
          </a:ln>
        </p:spPr>
      </p:pic>
      <p:pic>
        <p:nvPicPr>
          <p:cNvPr id="243" name="Picture 4" descr="Picture 4"/>
          <p:cNvPicPr>
            <a:picLocks noChangeAspect="1"/>
          </p:cNvPicPr>
          <p:nvPr/>
        </p:nvPicPr>
        <p:blipFill>
          <a:blip r:embed="rId6">
            <a:extLst/>
          </a:blip>
          <a:stretch>
            <a:fillRect/>
          </a:stretch>
        </p:blipFill>
        <p:spPr>
          <a:xfrm>
            <a:off x="6728548" y="3275071"/>
            <a:ext cx="3127500" cy="2171999"/>
          </a:xfrm>
          <a:prstGeom prst="rect">
            <a:avLst/>
          </a:prstGeom>
          <a:ln w="3175">
            <a:miter lim="400000"/>
          </a:ln>
        </p:spPr>
      </p:pic>
      <p:sp>
        <p:nvSpPr>
          <p:cNvPr id="244" name="TextBox 10"/>
          <p:cNvSpPr txBox="1"/>
          <p:nvPr/>
        </p:nvSpPr>
        <p:spPr>
          <a:xfrm>
            <a:off x="8252815" y="5588063"/>
            <a:ext cx="2833165" cy="333088"/>
          </a:xfrm>
          <a:prstGeom prst="rect">
            <a:avLst/>
          </a:prstGeom>
          <a:ln w="3175">
            <a:miter lim="400000"/>
          </a:ln>
          <a:extLst>
            <a:ext uri="{C572A759-6A51-4108-AA02-DFA0A04FC94B}">
              <ma14:wrappingTextBoxFlag xmlns:ma14="http://schemas.microsoft.com/office/mac/drawingml/2011/main" val="1"/>
            </a:ext>
          </a:extLst>
        </p:spPr>
        <p:txBody>
          <a:bodyPr wrap="none" lIns="45719" rIns="45719">
            <a:spAutoFit/>
          </a:bodyPr>
          <a:lstStyle/>
          <a:p>
            <a:pPr defTabSz="457200">
              <a:lnSpc>
                <a:spcPct val="100000"/>
              </a:lnSpc>
              <a:spcBef>
                <a:spcPts val="0"/>
              </a:spcBef>
              <a:defRPr sz="1800">
                <a:latin typeface="Calibri"/>
                <a:ea typeface="Calibri"/>
                <a:cs typeface="Calibri"/>
                <a:sym typeface="Calibri"/>
              </a:defRPr>
            </a:pPr>
            <a:r>
              <a:t>Vogel et al., 2020 </a:t>
            </a:r>
            <a:r>
              <a:rPr i="1"/>
              <a:t>Nat Comms</a:t>
            </a:r>
          </a:p>
        </p:txBody>
      </p:sp>
      <p:pic>
        <p:nvPicPr>
          <p:cNvPr id="245" name="Image" descr="Image"/>
          <p:cNvPicPr>
            <a:picLocks noChangeAspect="1"/>
          </p:cNvPicPr>
          <p:nvPr/>
        </p:nvPicPr>
        <p:blipFill>
          <a:blip r:embed="rId7">
            <a:extLst/>
          </a:blip>
          <a:stretch>
            <a:fillRect/>
          </a:stretch>
        </p:blipFill>
        <p:spPr>
          <a:xfrm>
            <a:off x="421284" y="6444707"/>
            <a:ext cx="5511001" cy="2809531"/>
          </a:xfrm>
          <a:prstGeom prst="rect">
            <a:avLst/>
          </a:prstGeom>
          <a:ln w="3175">
            <a:miter lim="400000"/>
          </a:ln>
        </p:spPr>
      </p:pic>
      <p:sp>
        <p:nvSpPr>
          <p:cNvPr id="246" name="TextBox 10"/>
          <p:cNvSpPr txBox="1"/>
          <p:nvPr/>
        </p:nvSpPr>
        <p:spPr>
          <a:xfrm>
            <a:off x="271886" y="9081735"/>
            <a:ext cx="3718878" cy="625188"/>
          </a:xfrm>
          <a:prstGeom prst="rect">
            <a:avLst/>
          </a:prstGeom>
          <a:solidFill>
            <a:srgbClr val="FFFFFF"/>
          </a:solidFill>
          <a:ln w="3175">
            <a:miter lim="400000"/>
          </a:ln>
          <a:extLst>
            <a:ext uri="{C572A759-6A51-4108-AA02-DFA0A04FC94B}">
              <ma14:wrappingTextBoxFlag xmlns:ma14="http://schemas.microsoft.com/office/mac/drawingml/2011/main" val="1"/>
            </a:ext>
          </a:extLst>
        </p:spPr>
        <p:txBody>
          <a:bodyPr wrap="none" lIns="45719" rIns="45719">
            <a:spAutoFit/>
          </a:bodyPr>
          <a:lstStyle/>
          <a:p>
            <a:pPr defTabSz="457200">
              <a:lnSpc>
                <a:spcPct val="100000"/>
              </a:lnSpc>
              <a:spcBef>
                <a:spcPts val="0"/>
              </a:spcBef>
              <a:defRPr sz="1800">
                <a:latin typeface="Calibri"/>
                <a:ea typeface="Calibri"/>
                <a:cs typeface="Calibri"/>
                <a:sym typeface="Calibri"/>
              </a:defRPr>
            </a:pPr>
            <a:r>
              <a:t>Bienkowski et al., 2018 </a:t>
            </a:r>
            <a:r>
              <a:rPr i="1"/>
              <a:t>Nat Neurosci</a:t>
            </a:r>
            <a:endParaRPr i="1"/>
          </a:p>
          <a:p>
            <a:pPr defTabSz="457200">
              <a:lnSpc>
                <a:spcPct val="100000"/>
              </a:lnSpc>
              <a:spcBef>
                <a:spcPts val="0"/>
              </a:spcBef>
              <a:defRPr sz="1800">
                <a:latin typeface="Calibri"/>
                <a:ea typeface="Calibri"/>
                <a:cs typeface="Calibri"/>
                <a:sym typeface="Calibri"/>
              </a:defRPr>
            </a:pPr>
            <a:r>
              <a:t>See also Thompson et al., 2008 </a:t>
            </a:r>
            <a:r>
              <a:rPr i="1"/>
              <a:t>Neuron</a:t>
            </a:r>
          </a:p>
        </p:txBody>
      </p:sp>
      <p:pic>
        <p:nvPicPr>
          <p:cNvPr id="247" name="Picture 3" descr="Picture 3"/>
          <p:cNvPicPr>
            <a:picLocks noChangeAspect="1"/>
          </p:cNvPicPr>
          <p:nvPr/>
        </p:nvPicPr>
        <p:blipFill>
          <a:blip r:embed="rId5">
            <a:extLst/>
          </a:blip>
          <a:srcRect l="0" t="0" r="0" b="41418"/>
          <a:stretch>
            <a:fillRect/>
          </a:stretch>
        </p:blipFill>
        <p:spPr>
          <a:xfrm>
            <a:off x="6331975" y="5995022"/>
            <a:ext cx="6289842" cy="2085571"/>
          </a:xfrm>
          <a:prstGeom prst="rect">
            <a:avLst/>
          </a:prstGeom>
          <a:ln w="3175">
            <a:miter lim="400000"/>
          </a:ln>
        </p:spPr>
      </p:pic>
      <p:sp>
        <p:nvSpPr>
          <p:cNvPr id="248" name="Rectangle"/>
          <p:cNvSpPr/>
          <p:nvPr/>
        </p:nvSpPr>
        <p:spPr>
          <a:xfrm>
            <a:off x="8499206" y="7727925"/>
            <a:ext cx="699640" cy="413518"/>
          </a:xfrm>
          <a:prstGeom prst="rect">
            <a:avLst/>
          </a:prstGeom>
          <a:solidFill>
            <a:srgbClr val="FFFFFF"/>
          </a:solidFill>
          <a:ln w="3175">
            <a:miter lim="400000"/>
          </a:ln>
        </p:spPr>
        <p:txBody>
          <a:bodyPr lIns="27093" tIns="27093" rIns="27093" bIns="27093" anchor="ctr"/>
          <a:lstStyle/>
          <a:p>
            <a:pPr algn="ctr" defTabSz="587022">
              <a:lnSpc>
                <a:spcPct val="100000"/>
              </a:lnSpc>
              <a:spcBef>
                <a:spcPts val="0"/>
              </a:spcBef>
              <a:defRPr sz="2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238"/>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39"/>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240"/>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24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5" fill="hold">
                                  <p:stCondLst>
                                    <p:cond delay="0"/>
                                  </p:stCondLst>
                                  <p:iterate type="el" backwards="0">
                                    <p:tmAbs val="0"/>
                                  </p:iterate>
                                  <p:childTnLst>
                                    <p:set>
                                      <p:cBhvr>
                                        <p:cTn id="19" fill="hold"/>
                                        <p:tgtEl>
                                          <p:spTgt spid="242"/>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6" fill="hold">
                                  <p:stCondLst>
                                    <p:cond delay="0"/>
                                  </p:stCondLst>
                                  <p:iterate type="el" backwards="0">
                                    <p:tmAbs val="0"/>
                                  </p:iterate>
                                  <p:childTnLst>
                                    <p:set>
                                      <p:cBhvr>
                                        <p:cTn id="22" fill="hold"/>
                                        <p:tgtEl>
                                          <p:spTgt spid="236"/>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7" fill="hold">
                                  <p:stCondLst>
                                    <p:cond delay="0"/>
                                  </p:stCondLst>
                                  <p:iterate type="el" backwards="0">
                                    <p:tmAbs val="0"/>
                                  </p:iterate>
                                  <p:childTnLst>
                                    <p:set>
                                      <p:cBhvr>
                                        <p:cTn id="25" fill="hold"/>
                                        <p:tgtEl>
                                          <p:spTgt spid="243"/>
                                        </p:tgtEl>
                                        <p:attrNameLst>
                                          <p:attrName>style.visibility</p:attrName>
                                        </p:attrNameLst>
                                      </p:cBhvr>
                                      <p:to>
                                        <p:strVal val="visible"/>
                                      </p:to>
                                    </p:set>
                                  </p:childTnLst>
                                </p:cTn>
                              </p:par>
                            </p:childTnLst>
                          </p:cTn>
                        </p:par>
                        <p:par>
                          <p:cTn id="26" fill="hold">
                            <p:stCondLst>
                              <p:cond delay="0"/>
                            </p:stCondLst>
                            <p:childTnLst>
                              <p:par>
                                <p:cTn id="27" presetClass="entr" nodeType="afterEffect" presetSubtype="0" presetID="1" grpId="8" fill="hold">
                                  <p:stCondLst>
                                    <p:cond delay="0"/>
                                  </p:stCondLst>
                                  <p:iterate type="el" backwards="0">
                                    <p:tmAbs val="0"/>
                                  </p:iterate>
                                  <p:childTnLst>
                                    <p:set>
                                      <p:cBhvr>
                                        <p:cTn id="28" fill="hold"/>
                                        <p:tgtEl>
                                          <p:spTgt spid="244"/>
                                        </p:tgtEl>
                                        <p:attrNameLst>
                                          <p:attrName>style.visibility</p:attrName>
                                        </p:attrNameLst>
                                      </p:cBhvr>
                                      <p:to>
                                        <p:strVal val="visible"/>
                                      </p:to>
                                    </p:set>
                                  </p:childTnLst>
                                </p:cTn>
                              </p:par>
                            </p:childTnLst>
                          </p:cTn>
                        </p:par>
                        <p:par>
                          <p:cTn id="29" fill="hold">
                            <p:stCondLst>
                              <p:cond delay="0"/>
                            </p:stCondLst>
                            <p:childTnLst>
                              <p:par>
                                <p:cTn id="30" presetClass="entr" nodeType="afterEffect" presetSubtype="0" presetID="1" grpId="9" fill="hold">
                                  <p:stCondLst>
                                    <p:cond delay="0"/>
                                  </p:stCondLst>
                                  <p:iterate type="el" backwards="0">
                                    <p:tmAbs val="0"/>
                                  </p:iterate>
                                  <p:childTnLst>
                                    <p:set>
                                      <p:cBhvr>
                                        <p:cTn id="31" fill="hold"/>
                                        <p:tgtEl>
                                          <p:spTgt spid="23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Class="entr" nodeType="clickEffect" presetSubtype="0" presetID="1" grpId="10" fill="hold">
                                  <p:stCondLst>
                                    <p:cond delay="0"/>
                                  </p:stCondLst>
                                  <p:iterate type="el" backwards="0">
                                    <p:tmAbs val="0"/>
                                  </p:iterate>
                                  <p:childTnLst>
                                    <p:set>
                                      <p:cBhvr>
                                        <p:cTn id="35" fill="hold"/>
                                        <p:tgtEl>
                                          <p:spTgt spid="245"/>
                                        </p:tgtEl>
                                        <p:attrNameLst>
                                          <p:attrName>style.visibility</p:attrName>
                                        </p:attrNameLst>
                                      </p:cBhvr>
                                      <p:to>
                                        <p:strVal val="visible"/>
                                      </p:to>
                                    </p:set>
                                  </p:childTnLst>
                                </p:cTn>
                              </p:par>
                            </p:childTnLst>
                          </p:cTn>
                        </p:par>
                        <p:par>
                          <p:cTn id="36" fill="hold">
                            <p:stCondLst>
                              <p:cond delay="0"/>
                            </p:stCondLst>
                            <p:childTnLst>
                              <p:par>
                                <p:cTn id="37" presetClass="entr" nodeType="afterEffect" presetSubtype="0" presetID="1" grpId="11" fill="hold">
                                  <p:stCondLst>
                                    <p:cond delay="0"/>
                                  </p:stCondLst>
                                  <p:iterate type="el" backwards="0">
                                    <p:tmAbs val="0"/>
                                  </p:iterate>
                                  <p:childTnLst>
                                    <p:set>
                                      <p:cBhvr>
                                        <p:cTn id="38" fill="hold"/>
                                        <p:tgtEl>
                                          <p:spTgt spid="24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0" presetID="1" grpId="12" fill="hold">
                                  <p:stCondLst>
                                    <p:cond delay="0"/>
                                  </p:stCondLst>
                                  <p:iterate type="el" backwards="0">
                                    <p:tmAbs val="0"/>
                                  </p:iterate>
                                  <p:childTnLst>
                                    <p:set>
                                      <p:cBhvr>
                                        <p:cTn id="42" fill="hold"/>
                                        <p:tgtEl>
                                          <p:spTgt spid="248"/>
                                        </p:tgtEl>
                                        <p:attrNameLst>
                                          <p:attrName>style.visibility</p:attrName>
                                        </p:attrNameLst>
                                      </p:cBhvr>
                                      <p:to>
                                        <p:strVal val="visible"/>
                                      </p:to>
                                    </p:set>
                                  </p:childTnLst>
                                </p:cTn>
                              </p:par>
                            </p:childTnLst>
                          </p:cTn>
                        </p:par>
                        <p:par>
                          <p:cTn id="43" fill="hold">
                            <p:stCondLst>
                              <p:cond delay="0"/>
                            </p:stCondLst>
                            <p:childTnLst>
                              <p:par>
                                <p:cTn id="44" presetClass="entr" nodeType="afterEffect" presetSubtype="0" presetID="1" grpId="13" fill="hold">
                                  <p:stCondLst>
                                    <p:cond delay="0"/>
                                  </p:stCondLst>
                                  <p:iterate type="el" backwards="0">
                                    <p:tmAbs val="0"/>
                                  </p:iterate>
                                  <p:childTnLst>
                                    <p:set>
                                      <p:cBhvr>
                                        <p:cTn id="45" fill="hold"/>
                                        <p:tgtEl>
                                          <p:spTgt spid="2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9" grpId="2"/>
      <p:bldP build="whole" bldLvl="1" animBg="1" rev="0" advAuto="0" spid="242" grpId="5"/>
      <p:bldP build="whole" bldLvl="1" animBg="1" rev="0" advAuto="0" spid="236" grpId="6"/>
      <p:bldP build="whole" bldLvl="1" animBg="1" rev="0" advAuto="0" spid="246" grpId="11"/>
      <p:bldP build="whole" bldLvl="1" animBg="1" rev="0" advAuto="0" spid="243" grpId="7"/>
      <p:bldP build="whole" bldLvl="1" animBg="1" rev="0" advAuto="0" spid="238" grpId="1"/>
      <p:bldP build="whole" bldLvl="1" animBg="1" rev="0" advAuto="0" spid="240" grpId="3"/>
      <p:bldP build="whole" bldLvl="1" animBg="1" rev="0" advAuto="0" spid="241" grpId="4"/>
      <p:bldP build="whole" bldLvl="1" animBg="1" rev="0" advAuto="0" spid="245" grpId="10"/>
      <p:bldP build="whole" bldLvl="1" animBg="1" rev="0" advAuto="0" spid="248" grpId="12"/>
      <p:bldP build="whole" bldLvl="1" animBg="1" rev="0" advAuto="0" spid="237" grpId="9"/>
      <p:bldP build="whole" bldLvl="1" animBg="1" rev="0" advAuto="0" spid="244" grpId="8"/>
      <p:bldP build="whole" bldLvl="1" animBg="1" rev="0" advAuto="0" spid="247" grpId="13"/>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0" name="Picture 9" descr="Picture 9"/>
          <p:cNvPicPr>
            <a:picLocks noChangeAspect="1"/>
          </p:cNvPicPr>
          <p:nvPr/>
        </p:nvPicPr>
        <p:blipFill>
          <a:blip r:embed="rId2">
            <a:extLst/>
          </a:blip>
          <a:stretch>
            <a:fillRect/>
          </a:stretch>
        </p:blipFill>
        <p:spPr>
          <a:xfrm>
            <a:off x="600132" y="1162817"/>
            <a:ext cx="5170216" cy="3487937"/>
          </a:xfrm>
          <a:prstGeom prst="rect">
            <a:avLst/>
          </a:prstGeom>
          <a:ln w="3175">
            <a:miter lim="400000"/>
          </a:ln>
        </p:spPr>
      </p:pic>
      <p:sp>
        <p:nvSpPr>
          <p:cNvPr id="251" name="TextBox 16"/>
          <p:cNvSpPr txBox="1"/>
          <p:nvPr/>
        </p:nvSpPr>
        <p:spPr>
          <a:xfrm>
            <a:off x="715262" y="4540215"/>
            <a:ext cx="3804366" cy="431076"/>
          </a:xfrm>
          <a:prstGeom prst="rect">
            <a:avLst/>
          </a:prstGeom>
          <a:ln w="3175">
            <a:miter lim="400000"/>
          </a:ln>
          <a:extLst>
            <a:ext uri="{C572A759-6A51-4108-AA02-DFA0A04FC94B}">
              <ma14:wrappingTextBoxFlag xmlns:ma14="http://schemas.microsoft.com/office/mac/drawingml/2011/main" val="1"/>
            </a:ext>
          </a:extLst>
        </p:spPr>
        <p:txBody>
          <a:bodyPr wrap="none" lIns="65022" tIns="65022" rIns="65022" bIns="65022">
            <a:spAutoFit/>
          </a:bodyPr>
          <a:lstStyle/>
          <a:p>
            <a:pPr defTabSz="650240">
              <a:lnSpc>
                <a:spcPct val="100000"/>
              </a:lnSpc>
              <a:spcBef>
                <a:spcPts val="0"/>
              </a:spcBef>
              <a:defRPr sz="2400">
                <a:latin typeface="Calibri"/>
                <a:ea typeface="Calibri"/>
                <a:cs typeface="Calibri"/>
                <a:sym typeface="Calibri"/>
              </a:defRPr>
            </a:pPr>
            <a:r>
              <a:t>Nieuwenhuys &amp; Puelles 2016</a:t>
            </a:r>
            <a:r>
              <a:rPr i="1"/>
              <a:t> </a:t>
            </a:r>
          </a:p>
        </p:txBody>
      </p:sp>
      <p:pic>
        <p:nvPicPr>
          <p:cNvPr id="252" name="Image" descr="Image"/>
          <p:cNvPicPr>
            <a:picLocks noChangeAspect="1"/>
          </p:cNvPicPr>
          <p:nvPr/>
        </p:nvPicPr>
        <p:blipFill>
          <a:blip r:embed="rId3">
            <a:extLst/>
          </a:blip>
          <a:stretch>
            <a:fillRect/>
          </a:stretch>
        </p:blipFill>
        <p:spPr>
          <a:xfrm>
            <a:off x="8468775" y="1895423"/>
            <a:ext cx="1651001" cy="1425957"/>
          </a:xfrm>
          <a:prstGeom prst="rect">
            <a:avLst/>
          </a:prstGeom>
          <a:ln w="3175">
            <a:miter lim="400000"/>
          </a:ln>
        </p:spPr>
      </p:pic>
      <p:pic>
        <p:nvPicPr>
          <p:cNvPr id="253" name="Image" descr="Image"/>
          <p:cNvPicPr>
            <a:picLocks noChangeAspect="1"/>
          </p:cNvPicPr>
          <p:nvPr/>
        </p:nvPicPr>
        <p:blipFill>
          <a:blip r:embed="rId4">
            <a:extLst/>
          </a:blip>
          <a:stretch>
            <a:fillRect/>
          </a:stretch>
        </p:blipFill>
        <p:spPr>
          <a:xfrm>
            <a:off x="8206638" y="775928"/>
            <a:ext cx="3703229" cy="8823827"/>
          </a:xfrm>
          <a:prstGeom prst="rect">
            <a:avLst/>
          </a:prstGeom>
          <a:ln w="3175">
            <a:miter lim="400000"/>
          </a:ln>
        </p:spPr>
      </p:pic>
      <p:pic>
        <p:nvPicPr>
          <p:cNvPr id="254" name="Picture 12" descr="Picture 12"/>
          <p:cNvPicPr>
            <a:picLocks noChangeAspect="1"/>
          </p:cNvPicPr>
          <p:nvPr/>
        </p:nvPicPr>
        <p:blipFill>
          <a:blip r:embed="rId5">
            <a:extLst/>
          </a:blip>
          <a:stretch>
            <a:fillRect/>
          </a:stretch>
        </p:blipFill>
        <p:spPr>
          <a:xfrm>
            <a:off x="439825" y="6809148"/>
            <a:ext cx="6083254" cy="2339715"/>
          </a:xfrm>
          <a:prstGeom prst="rect">
            <a:avLst/>
          </a:prstGeom>
          <a:ln w="3175">
            <a:miter lim="400000"/>
          </a:ln>
        </p:spPr>
      </p:pic>
      <p:sp>
        <p:nvSpPr>
          <p:cNvPr id="255" name="TextBox 16"/>
          <p:cNvSpPr txBox="1"/>
          <p:nvPr/>
        </p:nvSpPr>
        <p:spPr>
          <a:xfrm>
            <a:off x="7825356" y="202267"/>
            <a:ext cx="3667443" cy="431077"/>
          </a:xfrm>
          <a:prstGeom prst="rect">
            <a:avLst/>
          </a:prstGeom>
          <a:ln w="3175">
            <a:miter lim="400000"/>
          </a:ln>
          <a:extLst>
            <a:ext uri="{C572A759-6A51-4108-AA02-DFA0A04FC94B}">
              <ma14:wrappingTextBoxFlag xmlns:ma14="http://schemas.microsoft.com/office/mac/drawingml/2011/main" val="1"/>
            </a:ext>
          </a:extLst>
        </p:spPr>
        <p:txBody>
          <a:bodyPr wrap="none" lIns="65022" tIns="65022" rIns="65022" bIns="65022">
            <a:spAutoFit/>
          </a:bodyPr>
          <a:lstStyle/>
          <a:p>
            <a:pPr defTabSz="650240">
              <a:lnSpc>
                <a:spcPct val="100000"/>
              </a:lnSpc>
              <a:spcBef>
                <a:spcPts val="0"/>
              </a:spcBef>
              <a:defRPr sz="2400">
                <a:latin typeface="Calibri"/>
                <a:ea typeface="Calibri"/>
                <a:cs typeface="Calibri"/>
                <a:sym typeface="Calibri"/>
              </a:defRPr>
            </a:pPr>
            <a:r>
              <a:t>Sarnat-Flores &amp; Sarnat 2008</a:t>
            </a:r>
            <a:r>
              <a:rPr i="1"/>
              <a:t> </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7" name="Picture 9" descr="Picture 9"/>
          <p:cNvPicPr>
            <a:picLocks noChangeAspect="1"/>
          </p:cNvPicPr>
          <p:nvPr/>
        </p:nvPicPr>
        <p:blipFill>
          <a:blip r:embed="rId2">
            <a:extLst/>
          </a:blip>
          <a:stretch>
            <a:fillRect/>
          </a:stretch>
        </p:blipFill>
        <p:spPr>
          <a:xfrm>
            <a:off x="600132" y="1162817"/>
            <a:ext cx="5170216" cy="3487937"/>
          </a:xfrm>
          <a:prstGeom prst="rect">
            <a:avLst/>
          </a:prstGeom>
          <a:ln w="3175">
            <a:miter lim="400000"/>
          </a:ln>
        </p:spPr>
      </p:pic>
      <p:sp>
        <p:nvSpPr>
          <p:cNvPr id="258" name="TextBox 16"/>
          <p:cNvSpPr txBox="1"/>
          <p:nvPr/>
        </p:nvSpPr>
        <p:spPr>
          <a:xfrm>
            <a:off x="715262" y="4540215"/>
            <a:ext cx="3804366" cy="431076"/>
          </a:xfrm>
          <a:prstGeom prst="rect">
            <a:avLst/>
          </a:prstGeom>
          <a:ln w="3175">
            <a:miter lim="400000"/>
          </a:ln>
          <a:extLst>
            <a:ext uri="{C572A759-6A51-4108-AA02-DFA0A04FC94B}">
              <ma14:wrappingTextBoxFlag xmlns:ma14="http://schemas.microsoft.com/office/mac/drawingml/2011/main" val="1"/>
            </a:ext>
          </a:extLst>
        </p:spPr>
        <p:txBody>
          <a:bodyPr wrap="none" lIns="65022" tIns="65022" rIns="65022" bIns="65022">
            <a:spAutoFit/>
          </a:bodyPr>
          <a:lstStyle/>
          <a:p>
            <a:pPr defTabSz="650240">
              <a:lnSpc>
                <a:spcPct val="100000"/>
              </a:lnSpc>
              <a:spcBef>
                <a:spcPts val="0"/>
              </a:spcBef>
              <a:defRPr sz="2400">
                <a:latin typeface="Calibri"/>
                <a:ea typeface="Calibri"/>
                <a:cs typeface="Calibri"/>
                <a:sym typeface="Calibri"/>
              </a:defRPr>
            </a:pPr>
            <a:r>
              <a:t>Nieuwenhuys &amp; Puelles 2016</a:t>
            </a:r>
            <a:r>
              <a:rPr i="1"/>
              <a:t> </a:t>
            </a:r>
          </a:p>
        </p:txBody>
      </p:sp>
      <p:pic>
        <p:nvPicPr>
          <p:cNvPr id="259" name="Image" descr="Image"/>
          <p:cNvPicPr>
            <a:picLocks noChangeAspect="1"/>
          </p:cNvPicPr>
          <p:nvPr/>
        </p:nvPicPr>
        <p:blipFill>
          <a:blip r:embed="rId3">
            <a:extLst/>
          </a:blip>
          <a:stretch>
            <a:fillRect/>
          </a:stretch>
        </p:blipFill>
        <p:spPr>
          <a:xfrm>
            <a:off x="8852906" y="4081402"/>
            <a:ext cx="2569674" cy="2219408"/>
          </a:xfrm>
          <a:prstGeom prst="rect">
            <a:avLst/>
          </a:prstGeom>
          <a:ln w="3175">
            <a:miter lim="400000"/>
          </a:ln>
        </p:spPr>
      </p:pic>
      <p:pic>
        <p:nvPicPr>
          <p:cNvPr id="260" name="Picture 12" descr="Picture 12"/>
          <p:cNvPicPr>
            <a:picLocks noChangeAspect="1"/>
          </p:cNvPicPr>
          <p:nvPr/>
        </p:nvPicPr>
        <p:blipFill>
          <a:blip r:embed="rId4">
            <a:extLst/>
          </a:blip>
          <a:stretch>
            <a:fillRect/>
          </a:stretch>
        </p:blipFill>
        <p:spPr>
          <a:xfrm>
            <a:off x="439825" y="6809148"/>
            <a:ext cx="6083254" cy="2339715"/>
          </a:xfrm>
          <a:prstGeom prst="rect">
            <a:avLst/>
          </a:prstGeom>
          <a:ln w="3175">
            <a:miter lim="400000"/>
          </a:ln>
        </p:spPr>
      </p:pic>
      <p:sp>
        <p:nvSpPr>
          <p:cNvPr id="261" name="TextBox 14"/>
          <p:cNvSpPr txBox="1"/>
          <p:nvPr/>
        </p:nvSpPr>
        <p:spPr>
          <a:xfrm>
            <a:off x="2651864" y="6546511"/>
            <a:ext cx="3549125" cy="431076"/>
          </a:xfrm>
          <a:prstGeom prst="rect">
            <a:avLst/>
          </a:prstGeom>
          <a:ln w="3175">
            <a:miter lim="400000"/>
          </a:ln>
          <a:extLst>
            <a:ext uri="{C572A759-6A51-4108-AA02-DFA0A04FC94B}">
              <ma14:wrappingTextBoxFlag xmlns:ma14="http://schemas.microsoft.com/office/mac/drawingml/2011/main" val="1"/>
            </a:ext>
          </a:extLst>
        </p:spPr>
        <p:txBody>
          <a:bodyPr wrap="none" lIns="65022" tIns="65022" rIns="65022" bIns="65022">
            <a:spAutoFit/>
          </a:bodyPr>
          <a:lstStyle/>
          <a:p>
            <a:pPr defTabSz="650240">
              <a:lnSpc>
                <a:spcPct val="100000"/>
              </a:lnSpc>
              <a:spcBef>
                <a:spcPts val="0"/>
              </a:spcBef>
              <a:defRPr sz="2400">
                <a:latin typeface="Calibri"/>
                <a:ea typeface="Calibri"/>
                <a:cs typeface="Calibri"/>
                <a:sym typeface="Calibri"/>
              </a:defRPr>
            </a:pPr>
            <a:r>
              <a:t>Cadwell et al., 2016 </a:t>
            </a:r>
            <a:r>
              <a:rPr i="1"/>
              <a:t>Neuron</a:t>
            </a:r>
          </a:p>
        </p:txBody>
      </p:sp>
      <p:pic>
        <p:nvPicPr>
          <p:cNvPr id="262" name="Image" descr="Image"/>
          <p:cNvPicPr>
            <a:picLocks noChangeAspect="1"/>
          </p:cNvPicPr>
          <p:nvPr/>
        </p:nvPicPr>
        <p:blipFill>
          <a:blip r:embed="rId5">
            <a:extLst/>
          </a:blip>
          <a:stretch>
            <a:fillRect/>
          </a:stretch>
        </p:blipFill>
        <p:spPr>
          <a:xfrm>
            <a:off x="8887807" y="779272"/>
            <a:ext cx="2562235" cy="2219408"/>
          </a:xfrm>
          <a:prstGeom prst="rect">
            <a:avLst/>
          </a:prstGeom>
          <a:ln w="3175">
            <a:miter lim="400000"/>
          </a:ln>
        </p:spPr>
      </p:pic>
      <p:pic>
        <p:nvPicPr>
          <p:cNvPr id="263" name="Image" descr="Image"/>
          <p:cNvPicPr>
            <a:picLocks noChangeAspect="1"/>
          </p:cNvPicPr>
          <p:nvPr/>
        </p:nvPicPr>
        <p:blipFill>
          <a:blip r:embed="rId6">
            <a:extLst/>
          </a:blip>
          <a:stretch>
            <a:fillRect/>
          </a:stretch>
        </p:blipFill>
        <p:spPr>
          <a:xfrm>
            <a:off x="8751927" y="7316256"/>
            <a:ext cx="2386850" cy="1825912"/>
          </a:xfrm>
          <a:prstGeom prst="rect">
            <a:avLst/>
          </a:prstGeom>
          <a:ln w="3175">
            <a:miter lim="400000"/>
          </a:ln>
        </p:spPr>
      </p:pic>
      <p:sp>
        <p:nvSpPr>
          <p:cNvPr id="264" name="TextBox 16"/>
          <p:cNvSpPr txBox="1"/>
          <p:nvPr/>
        </p:nvSpPr>
        <p:spPr>
          <a:xfrm>
            <a:off x="8342722" y="3246920"/>
            <a:ext cx="2481711" cy="401385"/>
          </a:xfrm>
          <a:prstGeom prst="rect">
            <a:avLst/>
          </a:prstGeom>
          <a:ln w="3175">
            <a:miter lim="400000"/>
          </a:ln>
          <a:extLst>
            <a:ext uri="{C572A759-6A51-4108-AA02-DFA0A04FC94B}">
              <ma14:wrappingTextBoxFlag xmlns:ma14="http://schemas.microsoft.com/office/mac/drawingml/2011/main" val="1"/>
            </a:ext>
          </a:extLst>
        </p:spPr>
        <p:txBody>
          <a:bodyPr wrap="none" lIns="65022" tIns="65022" rIns="65022" bIns="65022">
            <a:spAutoFit/>
          </a:bodyPr>
          <a:lstStyle>
            <a:lvl1pPr defTabSz="650240">
              <a:lnSpc>
                <a:spcPct val="100000"/>
              </a:lnSpc>
              <a:spcBef>
                <a:spcPts val="0"/>
              </a:spcBef>
              <a:defRPr sz="2100">
                <a:latin typeface="Calibri"/>
                <a:ea typeface="Calibri"/>
                <a:cs typeface="Calibri"/>
                <a:sym typeface="Calibri"/>
              </a:defRPr>
            </a:lvl1pPr>
          </a:lstStyle>
          <a:p>
            <a:pPr/>
            <a:r>
              <a:t>A)   Vertical Gradients</a:t>
            </a:r>
          </a:p>
        </p:txBody>
      </p:sp>
      <p:sp>
        <p:nvSpPr>
          <p:cNvPr id="265" name="TextBox 16"/>
          <p:cNvSpPr txBox="1"/>
          <p:nvPr/>
        </p:nvSpPr>
        <p:spPr>
          <a:xfrm>
            <a:off x="8342722" y="6561359"/>
            <a:ext cx="2998182" cy="401385"/>
          </a:xfrm>
          <a:prstGeom prst="rect">
            <a:avLst/>
          </a:prstGeom>
          <a:ln w="3175">
            <a:miter lim="400000"/>
          </a:ln>
          <a:extLst>
            <a:ext uri="{C572A759-6A51-4108-AA02-DFA0A04FC94B}">
              <ma14:wrappingTextBoxFlag xmlns:ma14="http://schemas.microsoft.com/office/mac/drawingml/2011/main" val="1"/>
            </a:ext>
          </a:extLst>
        </p:spPr>
        <p:txBody>
          <a:bodyPr wrap="none" lIns="65022" tIns="65022" rIns="65022" bIns="65022">
            <a:spAutoFit/>
          </a:bodyPr>
          <a:lstStyle>
            <a:lvl1pPr defTabSz="650240">
              <a:lnSpc>
                <a:spcPct val="100000"/>
              </a:lnSpc>
              <a:spcBef>
                <a:spcPts val="0"/>
              </a:spcBef>
              <a:defRPr sz="2100">
                <a:latin typeface="Calibri"/>
                <a:ea typeface="Calibri"/>
                <a:cs typeface="Calibri"/>
                <a:sym typeface="Calibri"/>
              </a:defRPr>
            </a:lvl1pPr>
          </a:lstStyle>
          <a:p>
            <a:pPr/>
            <a:r>
              <a:t>B)   Longitudinal Gradients</a:t>
            </a:r>
          </a:p>
        </p:txBody>
      </p:sp>
      <p:sp>
        <p:nvSpPr>
          <p:cNvPr id="266" name="TextBox 16"/>
          <p:cNvSpPr txBox="1"/>
          <p:nvPr/>
        </p:nvSpPr>
        <p:spPr>
          <a:xfrm>
            <a:off x="8342722" y="9152621"/>
            <a:ext cx="2769638" cy="401386"/>
          </a:xfrm>
          <a:prstGeom prst="rect">
            <a:avLst/>
          </a:prstGeom>
          <a:ln w="3175">
            <a:miter lim="400000"/>
          </a:ln>
          <a:extLst>
            <a:ext uri="{C572A759-6A51-4108-AA02-DFA0A04FC94B}">
              <ma14:wrappingTextBoxFlag xmlns:ma14="http://schemas.microsoft.com/office/mac/drawingml/2011/main" val="1"/>
            </a:ext>
          </a:extLst>
        </p:spPr>
        <p:txBody>
          <a:bodyPr wrap="none" lIns="65022" tIns="65022" rIns="65022" bIns="65022">
            <a:spAutoFit/>
          </a:bodyPr>
          <a:lstStyle>
            <a:lvl1pPr defTabSz="650240">
              <a:lnSpc>
                <a:spcPct val="100000"/>
              </a:lnSpc>
              <a:spcBef>
                <a:spcPts val="0"/>
              </a:spcBef>
              <a:defRPr sz="2100">
                <a:latin typeface="Calibri"/>
                <a:ea typeface="Calibri"/>
                <a:cs typeface="Calibri"/>
                <a:sym typeface="Calibri"/>
              </a:defRPr>
            </a:lvl1pPr>
          </a:lstStyle>
          <a:p>
            <a:pPr/>
            <a:r>
              <a:t>C)   Horizontal Gradients</a:t>
            </a:r>
          </a:p>
        </p:txBody>
      </p:sp>
      <p:sp>
        <p:nvSpPr>
          <p:cNvPr id="267" name="TextBox 16"/>
          <p:cNvSpPr txBox="1"/>
          <p:nvPr/>
        </p:nvSpPr>
        <p:spPr>
          <a:xfrm>
            <a:off x="7825356" y="202267"/>
            <a:ext cx="3667443" cy="431077"/>
          </a:xfrm>
          <a:prstGeom prst="rect">
            <a:avLst/>
          </a:prstGeom>
          <a:ln w="3175">
            <a:miter lim="400000"/>
          </a:ln>
          <a:extLst>
            <a:ext uri="{C572A759-6A51-4108-AA02-DFA0A04FC94B}">
              <ma14:wrappingTextBoxFlag xmlns:ma14="http://schemas.microsoft.com/office/mac/drawingml/2011/main" val="1"/>
            </a:ext>
          </a:extLst>
        </p:spPr>
        <p:txBody>
          <a:bodyPr wrap="none" lIns="65022" tIns="65022" rIns="65022" bIns="65022">
            <a:spAutoFit/>
          </a:bodyPr>
          <a:lstStyle/>
          <a:p>
            <a:pPr defTabSz="650240">
              <a:lnSpc>
                <a:spcPct val="100000"/>
              </a:lnSpc>
              <a:spcBef>
                <a:spcPts val="0"/>
              </a:spcBef>
              <a:defRPr sz="2400">
                <a:latin typeface="Calibri"/>
                <a:ea typeface="Calibri"/>
                <a:cs typeface="Calibri"/>
                <a:sym typeface="Calibri"/>
              </a:defRPr>
            </a:pPr>
            <a:r>
              <a:t>Sarnat-Flores &amp; Sarnat 2008</a:t>
            </a:r>
            <a:r>
              <a:rPr i="1"/>
              <a:t> </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Key Takeaways"/>
          <p:cNvSpPr txBox="1"/>
          <p:nvPr>
            <p:ph type="title"/>
          </p:nvPr>
        </p:nvSpPr>
        <p:spPr>
          <a:prstGeom prst="rect">
            <a:avLst/>
          </a:prstGeom>
        </p:spPr>
        <p:txBody>
          <a:bodyPr/>
          <a:lstStyle>
            <a:lvl1pPr defTabSz="1369804">
              <a:defRPr spc="-94" sz="4740"/>
            </a:lvl1pPr>
          </a:lstStyle>
          <a:p>
            <a:pPr/>
            <a:r>
              <a:t>Key Takeaways</a:t>
            </a:r>
          </a:p>
        </p:txBody>
      </p:sp>
      <p:sp>
        <p:nvSpPr>
          <p:cNvPr id="270" name="Q: Can we detect developmental genomic gradients in the adult brain?"/>
          <p:cNvSpPr txBox="1"/>
          <p:nvPr>
            <p:ph type="body" idx="13"/>
          </p:nvPr>
        </p:nvSpPr>
        <p:spPr>
          <a:xfrm>
            <a:off x="643466" y="8253286"/>
            <a:ext cx="11717868" cy="498549"/>
          </a:xfrm>
          <a:prstGeom prst="rect">
            <a:avLst/>
          </a:prstGeom>
          <a:extLst>
            <a:ext uri="{C572A759-6A51-4108-AA02-DFA0A04FC94B}">
              <ma14:wrappingTextBoxFlag xmlns:ma14="http://schemas.microsoft.com/office/mac/drawingml/2011/main" val="1"/>
            </a:ext>
          </a:extLst>
        </p:spPr>
        <p:txBody>
          <a:bodyPr/>
          <a:lstStyle>
            <a:lvl1pPr defTabSz="422656">
              <a:defRPr sz="2736"/>
            </a:lvl1pPr>
          </a:lstStyle>
          <a:p>
            <a:pPr/>
            <a:r>
              <a:t>Q: Can we detect developmental genomic gradients in the adult brain?</a:t>
            </a:r>
          </a:p>
        </p:txBody>
      </p:sp>
      <p:sp>
        <p:nvSpPr>
          <p:cNvPr id="271" name="Gradients are an organizational phenomena that facilitate regionalization…"/>
          <p:cNvSpPr txBox="1"/>
          <p:nvPr>
            <p:ph type="body" idx="1"/>
          </p:nvPr>
        </p:nvSpPr>
        <p:spPr>
          <a:prstGeom prst="rect">
            <a:avLst/>
          </a:prstGeom>
        </p:spPr>
        <p:txBody>
          <a:bodyPr/>
          <a:lstStyle/>
          <a:p>
            <a:pPr>
              <a:defRPr sz="2700"/>
            </a:pPr>
            <a:r>
              <a:t>Gradients are an organizational phenomena that facilitate regionalization</a:t>
            </a:r>
          </a:p>
          <a:p>
            <a:pPr>
              <a:defRPr sz="2700"/>
            </a:pPr>
            <a:r>
              <a:t>Gradients retain functional relevance beyond organization</a:t>
            </a:r>
          </a:p>
          <a:p>
            <a:pPr>
              <a:defRPr sz="2700"/>
            </a:pPr>
            <a:r>
              <a:t>Space is a critical organizing principle of the brain</a:t>
            </a:r>
          </a:p>
          <a:p>
            <a:pPr>
              <a:defRPr sz="2700"/>
            </a:pPr>
            <a:r>
              <a:t>Gradients are detectable across multiple scales </a:t>
            </a:r>
          </a:p>
          <a:p>
            <a:pPr>
              <a:defRPr sz="2700"/>
            </a:pPr>
            <a:r>
              <a:t>Little is known about spatial genomic gradients in the adult brain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0" grpId="1"/>
    </p:bldLst>
  </p:timing>
</p:sld>
</file>

<file path=ppt/theme/theme1.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3175" cap="flat">
          <a:noFill/>
          <a:miter lim="400000"/>
        </a:ln>
        <a:effectLst/>
        <a:sp3d/>
      </a:spPr>
      <a:bodyPr rot="0" spcFirstLastPara="1" vertOverflow="overflow" horzOverflow="overflow" vert="horz" wrap="square" lIns="27093" tIns="27093" rIns="27093" bIns="27093" numCol="1" spcCol="38100" rtlCol="0" anchor="ctr" upright="0">
        <a:spAutoFit/>
      </a:bodyPr>
      <a:lstStyle>
        <a:defPPr marL="0" marR="0" indent="0" algn="ctr" defTabSz="587022"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3175" cap="flat">
          <a:noFill/>
          <a:miter lim="400000"/>
        </a:ln>
        <a:effectLst/>
        <a:sp3d/>
      </a:spPr>
      <a:bodyPr rot="0" spcFirstLastPara="1" vertOverflow="overflow" horzOverflow="overflow" vert="horz" wrap="square" lIns="27093" tIns="27093" rIns="27093" bIns="27093" numCol="1" spcCol="38100" rtlCol="0" anchor="ctr" upright="0">
        <a:spAutoFit/>
      </a:bodyPr>
      <a:lstStyle>
        <a:defPPr marL="0" marR="0" indent="0" algn="l" defTabSz="1733930" rtl="0" fontAlgn="auto" latinLnBrk="0" hangingPunct="0">
          <a:lnSpc>
            <a:spcPct val="90000"/>
          </a:lnSpc>
          <a:spcBef>
            <a:spcPts val="3200"/>
          </a:spcBef>
          <a:spcAft>
            <a:spcPts val="0"/>
          </a:spcAft>
          <a:buClrTx/>
          <a:buSzTx/>
          <a:buFontTx/>
          <a:buNone/>
          <a:tabLst/>
          <a:defRPr b="0" baseline="0" cap="none" i="0" spc="0" strike="noStrike" sz="34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3175" cap="flat">
          <a:noFill/>
          <a:miter lim="400000"/>
        </a:ln>
        <a:effectLst/>
        <a:sp3d/>
      </a:spPr>
      <a:bodyPr rot="0" spcFirstLastPara="1" vertOverflow="overflow" horzOverflow="overflow" vert="horz" wrap="square" lIns="27093" tIns="27093" rIns="27093" bIns="27093" numCol="1" spcCol="38100" rtlCol="0" anchor="ctr" upright="0">
        <a:spAutoFit/>
      </a:bodyPr>
      <a:lstStyle>
        <a:defPPr marL="0" marR="0" indent="0" algn="ctr" defTabSz="587022"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3175" cap="flat">
          <a:noFill/>
          <a:miter lim="400000"/>
        </a:ln>
        <a:effectLst/>
        <a:sp3d/>
      </a:spPr>
      <a:bodyPr rot="0" spcFirstLastPara="1" vertOverflow="overflow" horzOverflow="overflow" vert="horz" wrap="square" lIns="27093" tIns="27093" rIns="27093" bIns="27093" numCol="1" spcCol="38100" rtlCol="0" anchor="ctr" upright="0">
        <a:spAutoFit/>
      </a:bodyPr>
      <a:lstStyle>
        <a:defPPr marL="0" marR="0" indent="0" algn="l" defTabSz="1733930" rtl="0" fontAlgn="auto" latinLnBrk="0" hangingPunct="0">
          <a:lnSpc>
            <a:spcPct val="90000"/>
          </a:lnSpc>
          <a:spcBef>
            <a:spcPts val="3200"/>
          </a:spcBef>
          <a:spcAft>
            <a:spcPts val="0"/>
          </a:spcAft>
          <a:buClrTx/>
          <a:buSzTx/>
          <a:buFontTx/>
          <a:buNone/>
          <a:tabLst/>
          <a:defRPr b="0" baseline="0" cap="none" i="0" spc="0" strike="noStrike" sz="34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